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 id="2147483694" r:id="rId5"/>
    <p:sldMasterId id="2147483669" r:id="rId6"/>
    <p:sldMasterId id="2147483674" r:id="rId7"/>
    <p:sldMasterId id="2147483689" r:id="rId8"/>
    <p:sldMasterId id="2147483684" r:id="rId9"/>
    <p:sldMasterId id="2147483679" r:id="rId10"/>
    <p:sldMasterId id="2147483703" r:id="rId11"/>
  </p:sldMasterIdLst>
  <p:notesMasterIdLst>
    <p:notesMasterId r:id="rId34"/>
  </p:notesMasterIdLst>
  <p:sldIdLst>
    <p:sldId id="257" r:id="rId12"/>
    <p:sldId id="258" r:id="rId13"/>
    <p:sldId id="276"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8" r:id="rId28"/>
    <p:sldId id="272" r:id="rId29"/>
    <p:sldId id="273" r:id="rId30"/>
    <p:sldId id="274" r:id="rId31"/>
    <p:sldId id="277" r:id="rId32"/>
    <p:sldId id="275" r:id="rId33"/>
  </p:sldIdLst>
  <p:sldSz cx="14630400" cy="8229600"/>
  <p:notesSz cx="7010400" cy="92964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Kaufmann" initials="DK" lastIdx="3" clrIdx="0">
    <p:extLst>
      <p:ext uri="{19B8F6BF-5375-455C-9EA6-DF929625EA0E}">
        <p15:presenceInfo xmlns:p15="http://schemas.microsoft.com/office/powerpoint/2012/main" userId="S-1-5-21-2840204907-3711500978-948264354-10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37"/>
    <p:restoredTop sz="94674"/>
  </p:normalViewPr>
  <p:slideViewPr>
    <p:cSldViewPr snapToGrid="0" snapToObjects="1">
      <p:cViewPr varScale="1">
        <p:scale>
          <a:sx n="54" d="100"/>
          <a:sy n="54" d="100"/>
        </p:scale>
        <p:origin x="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674A91-1EB9-0B48-96CE-D0AF81CB9F08}" type="datetimeFigureOut">
              <a:rPr lang="en-US" smtClean="0"/>
              <a:t>1/17/2020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9D0523-CE62-D443-9259-E8B91DA91BF0}" type="slidenum">
              <a:rPr lang="en-US" smtClean="0"/>
              <a:t>‹#›</a:t>
            </a:fld>
            <a:endParaRPr lang="en-US"/>
          </a:p>
        </p:txBody>
      </p:sp>
    </p:spTree>
    <p:extLst>
      <p:ext uri="{BB962C8B-B14F-4D97-AF65-F5344CB8AC3E}">
        <p14:creationId xmlns:p14="http://schemas.microsoft.com/office/powerpoint/2010/main" val="1592866817"/>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91B-DDC6-E143-882C-B1051F70D574}"/>
              </a:ext>
            </a:extLst>
          </p:cNvPr>
          <p:cNvSpPr>
            <a:spLocks noGrp="1"/>
          </p:cNvSpPr>
          <p:nvPr>
            <p:ph type="title"/>
          </p:nvPr>
        </p:nvSpPr>
        <p:spPr>
          <a:xfrm>
            <a:off x="479686" y="449704"/>
            <a:ext cx="13716000" cy="1922623"/>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A75AE2E-B1AA-F44F-BC6A-CDE2BA05757D}"/>
              </a:ext>
            </a:extLst>
          </p:cNvPr>
          <p:cNvSpPr>
            <a:spLocks noGrp="1"/>
          </p:cNvSpPr>
          <p:nvPr>
            <p:ph type="body" idx="1"/>
          </p:nvPr>
        </p:nvSpPr>
        <p:spPr>
          <a:xfrm>
            <a:off x="479686" y="2404079"/>
            <a:ext cx="13716000" cy="1148594"/>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3DDB889-FBE6-8540-AB14-309E0C6E9230}"/>
              </a:ext>
            </a:extLst>
          </p:cNvPr>
          <p:cNvSpPr>
            <a:spLocks noGrp="1"/>
          </p:cNvSpPr>
          <p:nvPr>
            <p:ph type="ftr" sz="quarter" idx="11"/>
          </p:nvPr>
        </p:nvSpPr>
        <p:spPr/>
        <p:txBody>
          <a:bodyPr/>
          <a:lstStyle/>
          <a:p>
            <a:r>
              <a:rPr lang="en-US"/>
              <a:t>© 2018 ISPE. All rights reserved.</a:t>
            </a:r>
          </a:p>
        </p:txBody>
      </p:sp>
    </p:spTree>
    <p:extLst>
      <p:ext uri="{BB962C8B-B14F-4D97-AF65-F5344CB8AC3E}">
        <p14:creationId xmlns:p14="http://schemas.microsoft.com/office/powerpoint/2010/main" val="138947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2018 ISPE. All rights reserved.</a:t>
            </a:r>
          </a:p>
        </p:txBody>
      </p:sp>
      <p:sp>
        <p:nvSpPr>
          <p:cNvPr id="6" name="Slide Number Placeholder 5"/>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175180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405025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2018 ISPE. All rights reserved.</a:t>
            </a:r>
          </a:p>
        </p:txBody>
      </p:sp>
      <p:sp>
        <p:nvSpPr>
          <p:cNvPr id="4" name="Slide Number Placeholder 3"/>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221114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300360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2018 ISPE. All rights reserved.</a:t>
            </a:r>
          </a:p>
        </p:txBody>
      </p:sp>
      <p:sp>
        <p:nvSpPr>
          <p:cNvPr id="6" name="Slide Number Placeholder 5"/>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537885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2205270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2018 ISPE. All rights reserved.</a:t>
            </a:r>
          </a:p>
        </p:txBody>
      </p:sp>
      <p:sp>
        <p:nvSpPr>
          <p:cNvPr id="4" name="Slide Number Placeholder 3"/>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171147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3118573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2018 ISPE. All rights reserved.</a:t>
            </a:r>
          </a:p>
        </p:txBody>
      </p:sp>
      <p:sp>
        <p:nvSpPr>
          <p:cNvPr id="6" name="Slide Number Placeholder 5"/>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3412010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418784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2018 ISPE. All rights reserved.</a:t>
            </a:r>
          </a:p>
        </p:txBody>
      </p:sp>
      <p:sp>
        <p:nvSpPr>
          <p:cNvPr id="6" name="Slide Number Placeholder 5"/>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2997775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2018 ISPE. All rights reserved.</a:t>
            </a:r>
          </a:p>
        </p:txBody>
      </p:sp>
      <p:sp>
        <p:nvSpPr>
          <p:cNvPr id="4" name="Slide Number Placeholder 3"/>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2820792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3887433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2018 ISPE. All rights reserved.</a:t>
            </a:r>
          </a:p>
        </p:txBody>
      </p:sp>
      <p:sp>
        <p:nvSpPr>
          <p:cNvPr id="6" name="Slide Number Placeholder 5"/>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4008915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3365173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2018 ISPE. All rights reserved.</a:t>
            </a:r>
          </a:p>
        </p:txBody>
      </p:sp>
      <p:sp>
        <p:nvSpPr>
          <p:cNvPr id="4" name="Slide Number Placeholder 3"/>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425209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1789019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91B-DDC6-E143-882C-B1051F70D574}"/>
              </a:ext>
            </a:extLst>
          </p:cNvPr>
          <p:cNvSpPr>
            <a:spLocks noGrp="1"/>
          </p:cNvSpPr>
          <p:nvPr>
            <p:ph type="title"/>
          </p:nvPr>
        </p:nvSpPr>
        <p:spPr>
          <a:xfrm>
            <a:off x="479686" y="449704"/>
            <a:ext cx="13716000" cy="1922623"/>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A75AE2E-B1AA-F44F-BC6A-CDE2BA05757D}"/>
              </a:ext>
            </a:extLst>
          </p:cNvPr>
          <p:cNvSpPr>
            <a:spLocks noGrp="1"/>
          </p:cNvSpPr>
          <p:nvPr>
            <p:ph type="body" idx="1"/>
          </p:nvPr>
        </p:nvSpPr>
        <p:spPr>
          <a:xfrm>
            <a:off x="479686" y="2404079"/>
            <a:ext cx="13716000" cy="1148594"/>
          </a:xfrm>
          <a:prstGeom prst="rect">
            <a:avLst/>
          </a:prstGeo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3DDB889-FBE6-8540-AB14-309E0C6E9230}"/>
              </a:ext>
            </a:extLst>
          </p:cNvPr>
          <p:cNvSpPr>
            <a:spLocks noGrp="1"/>
          </p:cNvSpPr>
          <p:nvPr>
            <p:ph type="ftr" sz="quarter" idx="11"/>
          </p:nvPr>
        </p:nvSpPr>
        <p:spPr/>
        <p:txBody>
          <a:bodyPr/>
          <a:lstStyle/>
          <a:p>
            <a:r>
              <a:rPr lang="en-US"/>
              <a:t>© 2018 ISPE. All rights reserved.</a:t>
            </a:r>
          </a:p>
        </p:txBody>
      </p:sp>
      <p:sp>
        <p:nvSpPr>
          <p:cNvPr id="6" name="Rectangle 5">
            <a:extLst>
              <a:ext uri="{FF2B5EF4-FFF2-40B4-BE49-F238E27FC236}">
                <a16:creationId xmlns:a16="http://schemas.microsoft.com/office/drawing/2014/main" id="{31527CB4-49B3-E148-A15A-DAC6792F6CA9}"/>
              </a:ext>
            </a:extLst>
          </p:cNvPr>
          <p:cNvSpPr/>
          <p:nvPr userDrawn="1"/>
        </p:nvSpPr>
        <p:spPr>
          <a:xfrm>
            <a:off x="0" y="3732551"/>
            <a:ext cx="14630400" cy="29830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423EFCB-198C-654F-BF37-4C0E93946F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51506"/>
            <a:ext cx="14630400" cy="2133600"/>
          </a:xfrm>
          <a:prstGeom prst="rect">
            <a:avLst/>
          </a:prstGeom>
        </p:spPr>
      </p:pic>
    </p:spTree>
    <p:extLst>
      <p:ext uri="{BB962C8B-B14F-4D97-AF65-F5344CB8AC3E}">
        <p14:creationId xmlns:p14="http://schemas.microsoft.com/office/powerpoint/2010/main" val="2972644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91B-DDC6-E143-882C-B1051F70D574}"/>
              </a:ext>
            </a:extLst>
          </p:cNvPr>
          <p:cNvSpPr>
            <a:spLocks noGrp="1"/>
          </p:cNvSpPr>
          <p:nvPr>
            <p:ph type="title"/>
          </p:nvPr>
        </p:nvSpPr>
        <p:spPr>
          <a:xfrm>
            <a:off x="479686" y="449704"/>
            <a:ext cx="13716000" cy="1922623"/>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A75AE2E-B1AA-F44F-BC6A-CDE2BA05757D}"/>
              </a:ext>
            </a:extLst>
          </p:cNvPr>
          <p:cNvSpPr>
            <a:spLocks noGrp="1"/>
          </p:cNvSpPr>
          <p:nvPr>
            <p:ph type="body" idx="1"/>
          </p:nvPr>
        </p:nvSpPr>
        <p:spPr>
          <a:xfrm>
            <a:off x="479686" y="2404079"/>
            <a:ext cx="13716000" cy="1148594"/>
          </a:xfrm>
          <a:prstGeom prst="rect">
            <a:avLst/>
          </a:prstGeo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3DDB889-FBE6-8540-AB14-309E0C6E9230}"/>
              </a:ext>
            </a:extLst>
          </p:cNvPr>
          <p:cNvSpPr>
            <a:spLocks noGrp="1"/>
          </p:cNvSpPr>
          <p:nvPr>
            <p:ph type="ftr" sz="quarter" idx="11"/>
          </p:nvPr>
        </p:nvSpPr>
        <p:spPr/>
        <p:txBody>
          <a:bodyPr/>
          <a:lstStyle/>
          <a:p>
            <a:r>
              <a:rPr lang="en-US"/>
              <a:t>© 2018 ISPE. All rights reserved.</a:t>
            </a:r>
          </a:p>
        </p:txBody>
      </p:sp>
      <p:sp>
        <p:nvSpPr>
          <p:cNvPr id="6" name="Rectangle 5">
            <a:extLst>
              <a:ext uri="{FF2B5EF4-FFF2-40B4-BE49-F238E27FC236}">
                <a16:creationId xmlns:a16="http://schemas.microsoft.com/office/drawing/2014/main" id="{31527CB4-49B3-E148-A15A-DAC6792F6CA9}"/>
              </a:ext>
            </a:extLst>
          </p:cNvPr>
          <p:cNvSpPr/>
          <p:nvPr userDrawn="1"/>
        </p:nvSpPr>
        <p:spPr>
          <a:xfrm>
            <a:off x="0" y="3732551"/>
            <a:ext cx="14630400" cy="2983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F78910-3CBD-224A-A342-AD8BC05AF5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51960"/>
            <a:ext cx="14630400" cy="2133600"/>
          </a:xfrm>
          <a:prstGeom prst="rect">
            <a:avLst/>
          </a:prstGeom>
        </p:spPr>
      </p:pic>
    </p:spTree>
    <p:extLst>
      <p:ext uri="{BB962C8B-B14F-4D97-AF65-F5344CB8AC3E}">
        <p14:creationId xmlns:p14="http://schemas.microsoft.com/office/powerpoint/2010/main" val="822656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91B-DDC6-E143-882C-B1051F70D574}"/>
              </a:ext>
            </a:extLst>
          </p:cNvPr>
          <p:cNvSpPr>
            <a:spLocks noGrp="1"/>
          </p:cNvSpPr>
          <p:nvPr>
            <p:ph type="title"/>
          </p:nvPr>
        </p:nvSpPr>
        <p:spPr>
          <a:xfrm>
            <a:off x="479686" y="449704"/>
            <a:ext cx="13716000" cy="1922623"/>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A75AE2E-B1AA-F44F-BC6A-CDE2BA05757D}"/>
              </a:ext>
            </a:extLst>
          </p:cNvPr>
          <p:cNvSpPr>
            <a:spLocks noGrp="1"/>
          </p:cNvSpPr>
          <p:nvPr>
            <p:ph type="body" idx="1"/>
          </p:nvPr>
        </p:nvSpPr>
        <p:spPr>
          <a:xfrm>
            <a:off x="479686" y="2404079"/>
            <a:ext cx="13716000" cy="1148594"/>
          </a:xfrm>
          <a:prstGeom prst="rect">
            <a:avLst/>
          </a:prstGeo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3DDB889-FBE6-8540-AB14-309E0C6E9230}"/>
              </a:ext>
            </a:extLst>
          </p:cNvPr>
          <p:cNvSpPr>
            <a:spLocks noGrp="1"/>
          </p:cNvSpPr>
          <p:nvPr>
            <p:ph type="ftr" sz="quarter" idx="11"/>
          </p:nvPr>
        </p:nvSpPr>
        <p:spPr/>
        <p:txBody>
          <a:bodyPr/>
          <a:lstStyle/>
          <a:p>
            <a:r>
              <a:rPr lang="en-US"/>
              <a:t>© 2018 ISPE. All rights reserved.</a:t>
            </a:r>
          </a:p>
        </p:txBody>
      </p:sp>
      <p:sp>
        <p:nvSpPr>
          <p:cNvPr id="6" name="Rectangle 5">
            <a:extLst>
              <a:ext uri="{FF2B5EF4-FFF2-40B4-BE49-F238E27FC236}">
                <a16:creationId xmlns:a16="http://schemas.microsoft.com/office/drawing/2014/main" id="{31527CB4-49B3-E148-A15A-DAC6792F6CA9}"/>
              </a:ext>
            </a:extLst>
          </p:cNvPr>
          <p:cNvSpPr/>
          <p:nvPr userDrawn="1"/>
        </p:nvSpPr>
        <p:spPr>
          <a:xfrm>
            <a:off x="0" y="3732551"/>
            <a:ext cx="14630400" cy="29830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86FC581-78AE-2945-8F7F-5F2DB4E14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51960"/>
            <a:ext cx="14630400" cy="2133600"/>
          </a:xfrm>
          <a:prstGeom prst="rect">
            <a:avLst/>
          </a:prstGeom>
        </p:spPr>
      </p:pic>
    </p:spTree>
    <p:extLst>
      <p:ext uri="{BB962C8B-B14F-4D97-AF65-F5344CB8AC3E}">
        <p14:creationId xmlns:p14="http://schemas.microsoft.com/office/powerpoint/2010/main" val="2483528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91B-DDC6-E143-882C-B1051F70D574}"/>
              </a:ext>
            </a:extLst>
          </p:cNvPr>
          <p:cNvSpPr>
            <a:spLocks noGrp="1"/>
          </p:cNvSpPr>
          <p:nvPr>
            <p:ph type="title"/>
          </p:nvPr>
        </p:nvSpPr>
        <p:spPr>
          <a:xfrm>
            <a:off x="479686" y="449704"/>
            <a:ext cx="13716000" cy="1922623"/>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A75AE2E-B1AA-F44F-BC6A-CDE2BA05757D}"/>
              </a:ext>
            </a:extLst>
          </p:cNvPr>
          <p:cNvSpPr>
            <a:spLocks noGrp="1"/>
          </p:cNvSpPr>
          <p:nvPr>
            <p:ph type="body" idx="1"/>
          </p:nvPr>
        </p:nvSpPr>
        <p:spPr>
          <a:xfrm>
            <a:off x="479686" y="2404079"/>
            <a:ext cx="13716000" cy="1148594"/>
          </a:xfrm>
          <a:prstGeom prst="rect">
            <a:avLst/>
          </a:prstGeo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3DDB889-FBE6-8540-AB14-309E0C6E9230}"/>
              </a:ext>
            </a:extLst>
          </p:cNvPr>
          <p:cNvSpPr>
            <a:spLocks noGrp="1"/>
          </p:cNvSpPr>
          <p:nvPr>
            <p:ph type="ftr" sz="quarter" idx="11"/>
          </p:nvPr>
        </p:nvSpPr>
        <p:spPr/>
        <p:txBody>
          <a:bodyPr/>
          <a:lstStyle/>
          <a:p>
            <a:r>
              <a:rPr lang="en-US"/>
              <a:t>© 2018 ISPE. All rights reserved.</a:t>
            </a:r>
          </a:p>
        </p:txBody>
      </p:sp>
      <p:sp>
        <p:nvSpPr>
          <p:cNvPr id="6" name="Rectangle 5">
            <a:extLst>
              <a:ext uri="{FF2B5EF4-FFF2-40B4-BE49-F238E27FC236}">
                <a16:creationId xmlns:a16="http://schemas.microsoft.com/office/drawing/2014/main" id="{31527CB4-49B3-E148-A15A-DAC6792F6CA9}"/>
              </a:ext>
            </a:extLst>
          </p:cNvPr>
          <p:cNvSpPr/>
          <p:nvPr userDrawn="1"/>
        </p:nvSpPr>
        <p:spPr>
          <a:xfrm>
            <a:off x="0" y="3732551"/>
            <a:ext cx="14630400" cy="29830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E6FC755-7533-1B43-9FC1-6C89E694F9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51960"/>
            <a:ext cx="14630400" cy="2133600"/>
          </a:xfrm>
          <a:prstGeom prst="rect">
            <a:avLst/>
          </a:prstGeom>
        </p:spPr>
      </p:pic>
    </p:spTree>
    <p:extLst>
      <p:ext uri="{BB962C8B-B14F-4D97-AF65-F5344CB8AC3E}">
        <p14:creationId xmlns:p14="http://schemas.microsoft.com/office/powerpoint/2010/main" val="209180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3124816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91B-DDC6-E143-882C-B1051F70D574}"/>
              </a:ext>
            </a:extLst>
          </p:cNvPr>
          <p:cNvSpPr>
            <a:spLocks noGrp="1"/>
          </p:cNvSpPr>
          <p:nvPr>
            <p:ph type="title"/>
          </p:nvPr>
        </p:nvSpPr>
        <p:spPr>
          <a:xfrm>
            <a:off x="479686" y="449704"/>
            <a:ext cx="13716000" cy="1922623"/>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A75AE2E-B1AA-F44F-BC6A-CDE2BA05757D}"/>
              </a:ext>
            </a:extLst>
          </p:cNvPr>
          <p:cNvSpPr>
            <a:spLocks noGrp="1"/>
          </p:cNvSpPr>
          <p:nvPr>
            <p:ph type="body" idx="1"/>
          </p:nvPr>
        </p:nvSpPr>
        <p:spPr>
          <a:xfrm>
            <a:off x="479686" y="2404079"/>
            <a:ext cx="13716000" cy="1148594"/>
          </a:xfrm>
          <a:prstGeom prst="rect">
            <a:avLst/>
          </a:prstGeo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3DDB889-FBE6-8540-AB14-309E0C6E9230}"/>
              </a:ext>
            </a:extLst>
          </p:cNvPr>
          <p:cNvSpPr>
            <a:spLocks noGrp="1"/>
          </p:cNvSpPr>
          <p:nvPr>
            <p:ph type="ftr" sz="quarter" idx="11"/>
          </p:nvPr>
        </p:nvSpPr>
        <p:spPr/>
        <p:txBody>
          <a:bodyPr/>
          <a:lstStyle/>
          <a:p>
            <a:r>
              <a:rPr lang="en-US"/>
              <a:t>© 2018 ISPE. All rights reserved.</a:t>
            </a:r>
          </a:p>
        </p:txBody>
      </p:sp>
      <p:sp>
        <p:nvSpPr>
          <p:cNvPr id="6" name="Rectangle 5">
            <a:extLst>
              <a:ext uri="{FF2B5EF4-FFF2-40B4-BE49-F238E27FC236}">
                <a16:creationId xmlns:a16="http://schemas.microsoft.com/office/drawing/2014/main" id="{31527CB4-49B3-E148-A15A-DAC6792F6CA9}"/>
              </a:ext>
            </a:extLst>
          </p:cNvPr>
          <p:cNvSpPr/>
          <p:nvPr userDrawn="1"/>
        </p:nvSpPr>
        <p:spPr>
          <a:xfrm>
            <a:off x="0" y="3732551"/>
            <a:ext cx="14630400" cy="29830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52BF9B7-BCE9-BB4C-8B12-1469A42DBD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51960"/>
            <a:ext cx="14630400" cy="2133600"/>
          </a:xfrm>
          <a:prstGeom prst="rect">
            <a:avLst/>
          </a:prstGeom>
        </p:spPr>
      </p:pic>
    </p:spTree>
    <p:extLst>
      <p:ext uri="{BB962C8B-B14F-4D97-AF65-F5344CB8AC3E}">
        <p14:creationId xmlns:p14="http://schemas.microsoft.com/office/powerpoint/2010/main" val="146556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A91B-DDC6-E143-882C-B1051F70D574}"/>
              </a:ext>
            </a:extLst>
          </p:cNvPr>
          <p:cNvSpPr>
            <a:spLocks noGrp="1"/>
          </p:cNvSpPr>
          <p:nvPr>
            <p:ph type="title"/>
          </p:nvPr>
        </p:nvSpPr>
        <p:spPr>
          <a:xfrm>
            <a:off x="479686" y="449704"/>
            <a:ext cx="13716000" cy="1922623"/>
          </a:xfrm>
        </p:spPr>
        <p:txBody>
          <a:bodyPr anchor="b"/>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A75AE2E-B1AA-F44F-BC6A-CDE2BA05757D}"/>
              </a:ext>
            </a:extLst>
          </p:cNvPr>
          <p:cNvSpPr>
            <a:spLocks noGrp="1"/>
          </p:cNvSpPr>
          <p:nvPr>
            <p:ph type="body" idx="1"/>
          </p:nvPr>
        </p:nvSpPr>
        <p:spPr>
          <a:xfrm>
            <a:off x="479686" y="2404079"/>
            <a:ext cx="13716000" cy="1148594"/>
          </a:xfrm>
          <a:prstGeom prst="rect">
            <a:avLst/>
          </a:prstGeo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33DDB889-FBE6-8540-AB14-309E0C6E9230}"/>
              </a:ext>
            </a:extLst>
          </p:cNvPr>
          <p:cNvSpPr>
            <a:spLocks noGrp="1"/>
          </p:cNvSpPr>
          <p:nvPr>
            <p:ph type="ftr" sz="quarter" idx="11"/>
          </p:nvPr>
        </p:nvSpPr>
        <p:spPr/>
        <p:txBody>
          <a:bodyPr/>
          <a:lstStyle/>
          <a:p>
            <a:r>
              <a:rPr lang="en-US"/>
              <a:t>© 2018 ISPE. All rights reserved.</a:t>
            </a:r>
          </a:p>
        </p:txBody>
      </p:sp>
      <p:sp>
        <p:nvSpPr>
          <p:cNvPr id="6" name="Rectangle 5">
            <a:extLst>
              <a:ext uri="{FF2B5EF4-FFF2-40B4-BE49-F238E27FC236}">
                <a16:creationId xmlns:a16="http://schemas.microsoft.com/office/drawing/2014/main" id="{31527CB4-49B3-E148-A15A-DAC6792F6CA9}"/>
              </a:ext>
            </a:extLst>
          </p:cNvPr>
          <p:cNvSpPr/>
          <p:nvPr userDrawn="1"/>
        </p:nvSpPr>
        <p:spPr>
          <a:xfrm>
            <a:off x="0" y="3732551"/>
            <a:ext cx="14630400" cy="29830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A0A7E1-C4CB-CB45-8373-83841BD92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51960"/>
            <a:ext cx="14630400" cy="2133600"/>
          </a:xfrm>
          <a:prstGeom prst="rect">
            <a:avLst/>
          </a:prstGeom>
        </p:spPr>
      </p:pic>
    </p:spTree>
    <p:extLst>
      <p:ext uri="{BB962C8B-B14F-4D97-AF65-F5344CB8AC3E}">
        <p14:creationId xmlns:p14="http://schemas.microsoft.com/office/powerpoint/2010/main" val="252868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2018 ISPE. All rights reserved.</a:t>
            </a:r>
          </a:p>
        </p:txBody>
      </p:sp>
      <p:sp>
        <p:nvSpPr>
          <p:cNvPr id="4" name="Slide Number Placeholder 3"/>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228546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21433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2018 ISPE. All rights reserved.</a:t>
            </a:r>
          </a:p>
        </p:txBody>
      </p:sp>
      <p:sp>
        <p:nvSpPr>
          <p:cNvPr id="6" name="Slide Number Placeholder 5"/>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160930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170477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2018 ISPE. All rights reserved.</a:t>
            </a:r>
          </a:p>
        </p:txBody>
      </p:sp>
      <p:sp>
        <p:nvSpPr>
          <p:cNvPr id="4" name="Slide Number Placeholder 3"/>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61102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2018 ISPE. All rights reserved.</a:t>
            </a:r>
          </a:p>
        </p:txBody>
      </p:sp>
      <p:sp>
        <p:nvSpPr>
          <p:cNvPr id="7" name="Slide Number Placeholder 6"/>
          <p:cNvSpPr>
            <a:spLocks noGrp="1"/>
          </p:cNvSpPr>
          <p:nvPr>
            <p:ph type="sldNum" sz="quarter" idx="12"/>
          </p:nvPr>
        </p:nvSpPr>
        <p:spPr/>
        <p:txBody>
          <a:bodyPr/>
          <a:lstStyle/>
          <a:p>
            <a:fld id="{C5AA7CA2-08C1-EA4B-8B0B-E582EE3CB809}" type="slidenum">
              <a:rPr lang="en-US" smtClean="0"/>
              <a:t>‹#›</a:t>
            </a:fld>
            <a:endParaRPr lang="en-US"/>
          </a:p>
        </p:txBody>
      </p:sp>
    </p:spTree>
    <p:extLst>
      <p:ext uri="{BB962C8B-B14F-4D97-AF65-F5344CB8AC3E}">
        <p14:creationId xmlns:p14="http://schemas.microsoft.com/office/powerpoint/2010/main" val="398414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8.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0.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2CCE5-FFD8-C549-A262-08E7886719BA}"/>
              </a:ext>
            </a:extLst>
          </p:cNvPr>
          <p:cNvSpPr/>
          <p:nvPr userDrawn="1"/>
        </p:nvSpPr>
        <p:spPr>
          <a:xfrm>
            <a:off x="0" y="0"/>
            <a:ext cx="14630400" cy="6715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2547D8-E320-DB4C-A24E-EEC8B1D0C62D}"/>
              </a:ext>
            </a:extLst>
          </p:cNvPr>
          <p:cNvSpPr>
            <a:spLocks noGrp="1"/>
          </p:cNvSpPr>
          <p:nvPr>
            <p:ph type="title"/>
          </p:nvPr>
        </p:nvSpPr>
        <p:spPr>
          <a:xfrm>
            <a:off x="494675" y="737953"/>
            <a:ext cx="13715999" cy="1590675"/>
          </a:xfrm>
          <a:prstGeom prst="rect">
            <a:avLst/>
          </a:prstGeom>
        </p:spPr>
        <p:txBody>
          <a:bodyPr vert="horz" lIns="0" tIns="0" rIns="0" bIns="0" rtlCol="0" anchor="t"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A2E37AB5-FF69-1745-AC45-FB29FA0EBF58}"/>
              </a:ext>
            </a:extLst>
          </p:cNvPr>
          <p:cNvSpPr>
            <a:spLocks noGrp="1"/>
          </p:cNvSpPr>
          <p:nvPr>
            <p:ph type="ftr" sz="quarter" idx="3"/>
          </p:nvPr>
        </p:nvSpPr>
        <p:spPr>
          <a:xfrm>
            <a:off x="4646951" y="7797581"/>
            <a:ext cx="9563721" cy="358447"/>
          </a:xfrm>
          <a:prstGeom prst="rect">
            <a:avLst/>
          </a:prstGeom>
        </p:spPr>
        <p:txBody>
          <a:bodyPr vert="horz" lIns="91440" tIns="45720" rIns="91440" bIns="45720" rtlCol="0" anchor="b" anchorCtr="0"/>
          <a:lstStyle>
            <a:lvl1pPr algn="r">
              <a:defRPr sz="1200">
                <a:solidFill>
                  <a:schemeClr val="tx1">
                    <a:tint val="75000"/>
                  </a:schemeClr>
                </a:solidFill>
              </a:defRPr>
            </a:lvl1pPr>
          </a:lstStyle>
          <a:p>
            <a:r>
              <a:rPr lang="en-US"/>
              <a:t>© 2018 ISPE. All rights reserved.</a:t>
            </a:r>
          </a:p>
        </p:txBody>
      </p:sp>
      <p:pic>
        <p:nvPicPr>
          <p:cNvPr id="7" name="Picture 6">
            <a:extLst>
              <a:ext uri="{FF2B5EF4-FFF2-40B4-BE49-F238E27FC236}">
                <a16:creationId xmlns:a16="http://schemas.microsoft.com/office/drawing/2014/main" id="{C24B39EB-0A44-1B4C-A7C2-89B54DCE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675" y="7131186"/>
            <a:ext cx="2534304" cy="809569"/>
          </a:xfrm>
          <a:prstGeom prst="rect">
            <a:avLst/>
          </a:prstGeom>
        </p:spPr>
      </p:pic>
      <p:sp>
        <p:nvSpPr>
          <p:cNvPr id="8" name="TextBox 7">
            <a:extLst>
              <a:ext uri="{FF2B5EF4-FFF2-40B4-BE49-F238E27FC236}">
                <a16:creationId xmlns:a16="http://schemas.microsoft.com/office/drawing/2014/main" id="{B0F184FE-6023-0A4B-82D7-A68E1DD18B5B}"/>
              </a:ext>
            </a:extLst>
          </p:cNvPr>
          <p:cNvSpPr txBox="1"/>
          <p:nvPr userDrawn="1"/>
        </p:nvSpPr>
        <p:spPr>
          <a:xfrm>
            <a:off x="4646951" y="7274361"/>
            <a:ext cx="9563722" cy="523220"/>
          </a:xfrm>
          <a:prstGeom prst="rect">
            <a:avLst/>
          </a:prstGeom>
          <a:noFill/>
        </p:spPr>
        <p:txBody>
          <a:bodyPr wrap="square" rtlCol="0">
            <a:spAutoFit/>
          </a:bodyPr>
          <a:lstStyle/>
          <a:p>
            <a:pPr algn="r"/>
            <a:r>
              <a:rPr lang="en-US" sz="2800" spc="300" dirty="0">
                <a:solidFill>
                  <a:schemeClr val="accent1"/>
                </a:solidFill>
              </a:rPr>
              <a:t>Connecting Pharmaceutical Knowledge</a:t>
            </a:r>
          </a:p>
        </p:txBody>
      </p:sp>
      <p:pic>
        <p:nvPicPr>
          <p:cNvPr id="12" name="Picture 11">
            <a:extLst>
              <a:ext uri="{FF2B5EF4-FFF2-40B4-BE49-F238E27FC236}">
                <a16:creationId xmlns:a16="http://schemas.microsoft.com/office/drawing/2014/main" id="{B2BDC9C4-A9F8-2545-8C12-A5D8BA94CB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90142"/>
            <a:ext cx="14630400" cy="2133600"/>
          </a:xfrm>
          <a:prstGeom prst="rect">
            <a:avLst/>
          </a:prstGeom>
        </p:spPr>
      </p:pic>
    </p:spTree>
    <p:extLst>
      <p:ext uri="{BB962C8B-B14F-4D97-AF65-F5344CB8AC3E}">
        <p14:creationId xmlns:p14="http://schemas.microsoft.com/office/powerpoint/2010/main" val="842505749"/>
      </p:ext>
    </p:extLst>
  </p:cSld>
  <p:clrMap bg1="lt1" tx1="dk1" bg2="lt2" tx2="dk2" accent1="accent1" accent2="accent2" accent3="accent3" accent4="accent4" accent5="accent5" accent6="accent6" hlink="hlink" folHlink="folHlink"/>
  <p:sldLayoutIdLst>
    <p:sldLayoutId id="2147483702" r:id="rId1"/>
  </p:sldLayoutIdLst>
  <p:hf hdr="0" dt="0"/>
  <p:txStyles>
    <p:titleStyle>
      <a:lvl1pPr algn="ctr" defTabSz="914400" rtl="0" eaLnBrk="1" latinLnBrk="0" hangingPunct="1">
        <a:lnSpc>
          <a:spcPct val="90000"/>
        </a:lnSpc>
        <a:spcBef>
          <a:spcPct val="0"/>
        </a:spcBef>
        <a:buNone/>
        <a:defRPr sz="5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438150"/>
            <a:ext cx="13195176" cy="105143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73394" y="1489587"/>
            <a:ext cx="13195176" cy="57518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91889" y="7890385"/>
            <a:ext cx="4937760" cy="249126"/>
          </a:xfrm>
          <a:prstGeom prst="rect">
            <a:avLst/>
          </a:prstGeom>
        </p:spPr>
        <p:txBody>
          <a:bodyPr vert="horz" lIns="0" tIns="0" rIns="0" bIns="0" rtlCol="0" anchor="b" anchorCtr="0"/>
          <a:lstStyle>
            <a:lvl1pPr algn="ctr">
              <a:defRPr sz="1100">
                <a:solidFill>
                  <a:schemeClr val="tx1">
                    <a:tint val="75000"/>
                  </a:schemeClr>
                </a:solidFill>
              </a:defRPr>
            </a:lvl1pPr>
          </a:lstStyle>
          <a:p>
            <a:r>
              <a:rPr lang="en-US" dirty="0"/>
              <a:t>© 2018 ISPE. All rights reserved.</a:t>
            </a:r>
          </a:p>
        </p:txBody>
      </p:sp>
      <p:sp>
        <p:nvSpPr>
          <p:cNvPr id="6" name="Slide Number Placeholder 5"/>
          <p:cNvSpPr>
            <a:spLocks noGrp="1"/>
          </p:cNvSpPr>
          <p:nvPr>
            <p:ph type="sldNum" sz="quarter" idx="4"/>
          </p:nvPr>
        </p:nvSpPr>
        <p:spPr>
          <a:xfrm>
            <a:off x="13376786" y="7568629"/>
            <a:ext cx="791783" cy="438150"/>
          </a:xfrm>
          <a:prstGeom prst="rect">
            <a:avLst/>
          </a:prstGeom>
        </p:spPr>
        <p:txBody>
          <a:bodyPr vert="horz" lIns="0" tIns="0" rIns="0" bIns="0" rtlCol="0" anchor="ctr"/>
          <a:lstStyle>
            <a:lvl1pPr algn="r">
              <a:defRPr sz="1440">
                <a:solidFill>
                  <a:schemeClr val="tx2"/>
                </a:solidFill>
              </a:defRPr>
            </a:lvl1pPr>
          </a:lstStyle>
          <a:p>
            <a:fld id="{C5AA7CA2-08C1-EA4B-8B0B-E582EE3CB809}" type="slidenum">
              <a:rPr lang="en-US" smtClean="0"/>
              <a:pPr/>
              <a:t>‹#›</a:t>
            </a:fld>
            <a:endParaRPr lang="en-US" dirty="0"/>
          </a:p>
        </p:txBody>
      </p:sp>
      <p:pic>
        <p:nvPicPr>
          <p:cNvPr id="10" name="Picture 9">
            <a:extLst>
              <a:ext uri="{FF2B5EF4-FFF2-40B4-BE49-F238E27FC236}">
                <a16:creationId xmlns:a16="http://schemas.microsoft.com/office/drawing/2014/main" id="{36A423C8-E804-044D-B02D-559FEE13CF5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3394" y="7458015"/>
            <a:ext cx="1902541" cy="607756"/>
          </a:xfrm>
          <a:prstGeom prst="rect">
            <a:avLst/>
          </a:prstGeom>
        </p:spPr>
      </p:pic>
      <p:sp>
        <p:nvSpPr>
          <p:cNvPr id="11" name="TextBox 10">
            <a:extLst>
              <a:ext uri="{FF2B5EF4-FFF2-40B4-BE49-F238E27FC236}">
                <a16:creationId xmlns:a16="http://schemas.microsoft.com/office/drawing/2014/main" id="{048893C8-0F6C-6647-831C-6C3D10DBF48C}"/>
              </a:ext>
            </a:extLst>
          </p:cNvPr>
          <p:cNvSpPr txBox="1"/>
          <p:nvPr userDrawn="1"/>
        </p:nvSpPr>
        <p:spPr>
          <a:xfrm>
            <a:off x="3296919" y="7447933"/>
            <a:ext cx="9327700" cy="461665"/>
          </a:xfrm>
          <a:prstGeom prst="rect">
            <a:avLst/>
          </a:prstGeom>
          <a:noFill/>
        </p:spPr>
        <p:txBody>
          <a:bodyPr wrap="square" rtlCol="0">
            <a:spAutoFit/>
          </a:bodyPr>
          <a:lstStyle/>
          <a:p>
            <a:pPr algn="ctr"/>
            <a:r>
              <a:rPr lang="en-US" sz="2400" spc="300" dirty="0">
                <a:solidFill>
                  <a:schemeClr val="accent1"/>
                </a:solidFill>
              </a:rPr>
              <a:t>Connecting Pharmaceutical Knowledge</a:t>
            </a:r>
          </a:p>
        </p:txBody>
      </p:sp>
      <p:cxnSp>
        <p:nvCxnSpPr>
          <p:cNvPr id="13" name="Straight Connector 12">
            <a:extLst>
              <a:ext uri="{FF2B5EF4-FFF2-40B4-BE49-F238E27FC236}">
                <a16:creationId xmlns:a16="http://schemas.microsoft.com/office/drawing/2014/main" id="{7C19006A-4D4C-5D4E-BCFD-47BF74CDABF9}"/>
              </a:ext>
            </a:extLst>
          </p:cNvPr>
          <p:cNvCxnSpPr>
            <a:cxnSpLocks/>
          </p:cNvCxnSpPr>
          <p:nvPr userDrawn="1"/>
        </p:nvCxnSpPr>
        <p:spPr>
          <a:xfrm>
            <a:off x="552410" y="7315195"/>
            <a:ext cx="1407799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F4276D8-CD19-A349-9AA1-7F94172278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90" y="0"/>
            <a:ext cx="558800" cy="8229600"/>
          </a:xfrm>
          <a:prstGeom prst="rect">
            <a:avLst/>
          </a:prstGeom>
        </p:spPr>
      </p:pic>
    </p:spTree>
    <p:extLst>
      <p:ext uri="{BB962C8B-B14F-4D97-AF65-F5344CB8AC3E}">
        <p14:creationId xmlns:p14="http://schemas.microsoft.com/office/powerpoint/2010/main" val="30107630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dt="0"/>
  <p:txStyles>
    <p:titleStyle>
      <a:lvl1pPr algn="l" defTabSz="109728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438150"/>
            <a:ext cx="13195176" cy="105143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73394" y="1489587"/>
            <a:ext cx="13195176" cy="57518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91889" y="7890385"/>
            <a:ext cx="4937760" cy="249126"/>
          </a:xfrm>
          <a:prstGeom prst="rect">
            <a:avLst/>
          </a:prstGeom>
        </p:spPr>
        <p:txBody>
          <a:bodyPr vert="horz" lIns="0" tIns="0" rIns="0" bIns="0" rtlCol="0" anchor="b" anchorCtr="0"/>
          <a:lstStyle>
            <a:lvl1pPr algn="ctr">
              <a:defRPr sz="1100">
                <a:solidFill>
                  <a:schemeClr val="tx1">
                    <a:tint val="75000"/>
                  </a:schemeClr>
                </a:solidFill>
              </a:defRPr>
            </a:lvl1pPr>
          </a:lstStyle>
          <a:p>
            <a:r>
              <a:rPr lang="en-US"/>
              <a:t>© 2018 ISPE. All rights reserved.</a:t>
            </a:r>
          </a:p>
        </p:txBody>
      </p:sp>
      <p:sp>
        <p:nvSpPr>
          <p:cNvPr id="6" name="Slide Number Placeholder 5"/>
          <p:cNvSpPr>
            <a:spLocks noGrp="1"/>
          </p:cNvSpPr>
          <p:nvPr>
            <p:ph type="sldNum" sz="quarter" idx="4"/>
          </p:nvPr>
        </p:nvSpPr>
        <p:spPr>
          <a:xfrm>
            <a:off x="13376786" y="7568629"/>
            <a:ext cx="791783" cy="438150"/>
          </a:xfrm>
          <a:prstGeom prst="rect">
            <a:avLst/>
          </a:prstGeom>
        </p:spPr>
        <p:txBody>
          <a:bodyPr vert="horz" lIns="0" tIns="0" rIns="0" bIns="0" rtlCol="0" anchor="ctr"/>
          <a:lstStyle>
            <a:lvl1pPr algn="r">
              <a:defRPr sz="1440">
                <a:solidFill>
                  <a:schemeClr val="tx2"/>
                </a:solidFill>
              </a:defRPr>
            </a:lvl1pPr>
          </a:lstStyle>
          <a:p>
            <a:fld id="{C5AA7CA2-08C1-EA4B-8B0B-E582EE3CB809}" type="slidenum">
              <a:rPr lang="en-US" smtClean="0"/>
              <a:pPr/>
              <a:t>‹#›</a:t>
            </a:fld>
            <a:endParaRPr lang="en-US" dirty="0"/>
          </a:p>
        </p:txBody>
      </p:sp>
      <p:pic>
        <p:nvPicPr>
          <p:cNvPr id="10" name="Picture 9">
            <a:extLst>
              <a:ext uri="{FF2B5EF4-FFF2-40B4-BE49-F238E27FC236}">
                <a16:creationId xmlns:a16="http://schemas.microsoft.com/office/drawing/2014/main" id="{36A423C8-E804-044D-B02D-559FEE13CF5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3394" y="7458015"/>
            <a:ext cx="1902541" cy="607756"/>
          </a:xfrm>
          <a:prstGeom prst="rect">
            <a:avLst/>
          </a:prstGeom>
        </p:spPr>
      </p:pic>
      <p:sp>
        <p:nvSpPr>
          <p:cNvPr id="11" name="TextBox 10">
            <a:extLst>
              <a:ext uri="{FF2B5EF4-FFF2-40B4-BE49-F238E27FC236}">
                <a16:creationId xmlns:a16="http://schemas.microsoft.com/office/drawing/2014/main" id="{048893C8-0F6C-6647-831C-6C3D10DBF48C}"/>
              </a:ext>
            </a:extLst>
          </p:cNvPr>
          <p:cNvSpPr txBox="1"/>
          <p:nvPr userDrawn="1"/>
        </p:nvSpPr>
        <p:spPr>
          <a:xfrm>
            <a:off x="3296919" y="7447933"/>
            <a:ext cx="9327700" cy="461665"/>
          </a:xfrm>
          <a:prstGeom prst="rect">
            <a:avLst/>
          </a:prstGeom>
          <a:noFill/>
        </p:spPr>
        <p:txBody>
          <a:bodyPr wrap="square" rtlCol="0">
            <a:spAutoFit/>
          </a:bodyPr>
          <a:lstStyle/>
          <a:p>
            <a:pPr algn="ctr"/>
            <a:r>
              <a:rPr lang="en-US" sz="2400" spc="300" dirty="0">
                <a:solidFill>
                  <a:schemeClr val="accent1"/>
                </a:solidFill>
              </a:rPr>
              <a:t>Connecting Pharmaceutical Knowledge</a:t>
            </a:r>
          </a:p>
        </p:txBody>
      </p:sp>
      <p:cxnSp>
        <p:nvCxnSpPr>
          <p:cNvPr id="13" name="Straight Connector 12">
            <a:extLst>
              <a:ext uri="{FF2B5EF4-FFF2-40B4-BE49-F238E27FC236}">
                <a16:creationId xmlns:a16="http://schemas.microsoft.com/office/drawing/2014/main" id="{7C19006A-4D4C-5D4E-BCFD-47BF74CDABF9}"/>
              </a:ext>
            </a:extLst>
          </p:cNvPr>
          <p:cNvCxnSpPr>
            <a:cxnSpLocks/>
          </p:cNvCxnSpPr>
          <p:nvPr userDrawn="1"/>
        </p:nvCxnSpPr>
        <p:spPr>
          <a:xfrm>
            <a:off x="552410" y="7315195"/>
            <a:ext cx="1407799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F4276D8-CD19-A349-9AA1-7F94172278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90" y="0"/>
            <a:ext cx="558800" cy="8229600"/>
          </a:xfrm>
          <a:prstGeom prst="rect">
            <a:avLst/>
          </a:prstGeom>
        </p:spPr>
      </p:pic>
    </p:spTree>
    <p:extLst>
      <p:ext uri="{BB962C8B-B14F-4D97-AF65-F5344CB8AC3E}">
        <p14:creationId xmlns:p14="http://schemas.microsoft.com/office/powerpoint/2010/main" val="29040807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dt="0"/>
  <p:txStyles>
    <p:titleStyle>
      <a:lvl1pPr algn="l" defTabSz="109728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438150"/>
            <a:ext cx="13195176" cy="105143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73394" y="1489587"/>
            <a:ext cx="13195176" cy="57518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91889" y="7890385"/>
            <a:ext cx="4937760" cy="249126"/>
          </a:xfrm>
          <a:prstGeom prst="rect">
            <a:avLst/>
          </a:prstGeom>
        </p:spPr>
        <p:txBody>
          <a:bodyPr vert="horz" lIns="0" tIns="0" rIns="0" bIns="0" rtlCol="0" anchor="b" anchorCtr="0"/>
          <a:lstStyle>
            <a:lvl1pPr algn="ctr">
              <a:defRPr sz="1100">
                <a:solidFill>
                  <a:schemeClr val="tx1">
                    <a:tint val="75000"/>
                  </a:schemeClr>
                </a:solidFill>
              </a:defRPr>
            </a:lvl1pPr>
          </a:lstStyle>
          <a:p>
            <a:r>
              <a:rPr lang="en-US"/>
              <a:t>© 2018 ISPE. All rights reserved.</a:t>
            </a:r>
          </a:p>
        </p:txBody>
      </p:sp>
      <p:sp>
        <p:nvSpPr>
          <p:cNvPr id="6" name="Slide Number Placeholder 5"/>
          <p:cNvSpPr>
            <a:spLocks noGrp="1"/>
          </p:cNvSpPr>
          <p:nvPr>
            <p:ph type="sldNum" sz="quarter" idx="4"/>
          </p:nvPr>
        </p:nvSpPr>
        <p:spPr>
          <a:xfrm>
            <a:off x="13376786" y="7568629"/>
            <a:ext cx="791783" cy="438150"/>
          </a:xfrm>
          <a:prstGeom prst="rect">
            <a:avLst/>
          </a:prstGeom>
        </p:spPr>
        <p:txBody>
          <a:bodyPr vert="horz" lIns="0" tIns="0" rIns="0" bIns="0" rtlCol="0" anchor="ctr"/>
          <a:lstStyle>
            <a:lvl1pPr algn="r">
              <a:defRPr sz="1440">
                <a:solidFill>
                  <a:schemeClr val="tx2"/>
                </a:solidFill>
              </a:defRPr>
            </a:lvl1pPr>
          </a:lstStyle>
          <a:p>
            <a:fld id="{C5AA7CA2-08C1-EA4B-8B0B-E582EE3CB809}" type="slidenum">
              <a:rPr lang="en-US" smtClean="0"/>
              <a:pPr/>
              <a:t>‹#›</a:t>
            </a:fld>
            <a:endParaRPr lang="en-US" dirty="0"/>
          </a:p>
        </p:txBody>
      </p:sp>
      <p:pic>
        <p:nvPicPr>
          <p:cNvPr id="10" name="Picture 9">
            <a:extLst>
              <a:ext uri="{FF2B5EF4-FFF2-40B4-BE49-F238E27FC236}">
                <a16:creationId xmlns:a16="http://schemas.microsoft.com/office/drawing/2014/main" id="{36A423C8-E804-044D-B02D-559FEE13CF5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3394" y="7458015"/>
            <a:ext cx="1902541" cy="607756"/>
          </a:xfrm>
          <a:prstGeom prst="rect">
            <a:avLst/>
          </a:prstGeom>
        </p:spPr>
      </p:pic>
      <p:sp>
        <p:nvSpPr>
          <p:cNvPr id="11" name="TextBox 10">
            <a:extLst>
              <a:ext uri="{FF2B5EF4-FFF2-40B4-BE49-F238E27FC236}">
                <a16:creationId xmlns:a16="http://schemas.microsoft.com/office/drawing/2014/main" id="{048893C8-0F6C-6647-831C-6C3D10DBF48C}"/>
              </a:ext>
            </a:extLst>
          </p:cNvPr>
          <p:cNvSpPr txBox="1"/>
          <p:nvPr userDrawn="1"/>
        </p:nvSpPr>
        <p:spPr>
          <a:xfrm>
            <a:off x="3296919" y="7447933"/>
            <a:ext cx="9327700" cy="461665"/>
          </a:xfrm>
          <a:prstGeom prst="rect">
            <a:avLst/>
          </a:prstGeom>
          <a:noFill/>
        </p:spPr>
        <p:txBody>
          <a:bodyPr wrap="square" rtlCol="0">
            <a:spAutoFit/>
          </a:bodyPr>
          <a:lstStyle/>
          <a:p>
            <a:pPr algn="ctr"/>
            <a:r>
              <a:rPr lang="en-US" sz="2400" spc="300" dirty="0">
                <a:solidFill>
                  <a:schemeClr val="accent1"/>
                </a:solidFill>
              </a:rPr>
              <a:t>Connecting Pharmaceutical Knowledge</a:t>
            </a:r>
          </a:p>
        </p:txBody>
      </p:sp>
      <p:cxnSp>
        <p:nvCxnSpPr>
          <p:cNvPr id="13" name="Straight Connector 12">
            <a:extLst>
              <a:ext uri="{FF2B5EF4-FFF2-40B4-BE49-F238E27FC236}">
                <a16:creationId xmlns:a16="http://schemas.microsoft.com/office/drawing/2014/main" id="{7C19006A-4D4C-5D4E-BCFD-47BF74CDABF9}"/>
              </a:ext>
            </a:extLst>
          </p:cNvPr>
          <p:cNvCxnSpPr>
            <a:cxnSpLocks/>
          </p:cNvCxnSpPr>
          <p:nvPr userDrawn="1"/>
        </p:nvCxnSpPr>
        <p:spPr>
          <a:xfrm>
            <a:off x="552410" y="7315195"/>
            <a:ext cx="1407799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F4276D8-CD19-A349-9AA1-7F94172278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90" y="0"/>
            <a:ext cx="558800" cy="8229600"/>
          </a:xfrm>
          <a:prstGeom prst="rect">
            <a:avLst/>
          </a:prstGeom>
        </p:spPr>
      </p:pic>
    </p:spTree>
    <p:extLst>
      <p:ext uri="{BB962C8B-B14F-4D97-AF65-F5344CB8AC3E}">
        <p14:creationId xmlns:p14="http://schemas.microsoft.com/office/powerpoint/2010/main" val="28197640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dt="0"/>
  <p:txStyles>
    <p:titleStyle>
      <a:lvl1pPr algn="l" defTabSz="109728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438150"/>
            <a:ext cx="13195176" cy="105143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73394" y="1489587"/>
            <a:ext cx="13195176" cy="57518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91889" y="7890385"/>
            <a:ext cx="4937760" cy="249126"/>
          </a:xfrm>
          <a:prstGeom prst="rect">
            <a:avLst/>
          </a:prstGeom>
        </p:spPr>
        <p:txBody>
          <a:bodyPr vert="horz" lIns="0" tIns="0" rIns="0" bIns="0" rtlCol="0" anchor="b" anchorCtr="0"/>
          <a:lstStyle>
            <a:lvl1pPr algn="ctr">
              <a:defRPr sz="1100">
                <a:solidFill>
                  <a:schemeClr val="tx1">
                    <a:tint val="75000"/>
                  </a:schemeClr>
                </a:solidFill>
              </a:defRPr>
            </a:lvl1pPr>
          </a:lstStyle>
          <a:p>
            <a:r>
              <a:rPr lang="en-US"/>
              <a:t>© 2018 ISPE. All rights reserved.</a:t>
            </a:r>
          </a:p>
        </p:txBody>
      </p:sp>
      <p:sp>
        <p:nvSpPr>
          <p:cNvPr id="6" name="Slide Number Placeholder 5"/>
          <p:cNvSpPr>
            <a:spLocks noGrp="1"/>
          </p:cNvSpPr>
          <p:nvPr>
            <p:ph type="sldNum" sz="quarter" idx="4"/>
          </p:nvPr>
        </p:nvSpPr>
        <p:spPr>
          <a:xfrm>
            <a:off x="13376786" y="7568629"/>
            <a:ext cx="791783" cy="438150"/>
          </a:xfrm>
          <a:prstGeom prst="rect">
            <a:avLst/>
          </a:prstGeom>
        </p:spPr>
        <p:txBody>
          <a:bodyPr vert="horz" lIns="0" tIns="0" rIns="0" bIns="0" rtlCol="0" anchor="ctr"/>
          <a:lstStyle>
            <a:lvl1pPr algn="r">
              <a:defRPr sz="1440">
                <a:solidFill>
                  <a:schemeClr val="tx2"/>
                </a:solidFill>
              </a:defRPr>
            </a:lvl1pPr>
          </a:lstStyle>
          <a:p>
            <a:fld id="{C5AA7CA2-08C1-EA4B-8B0B-E582EE3CB809}" type="slidenum">
              <a:rPr lang="en-US" smtClean="0"/>
              <a:pPr/>
              <a:t>‹#›</a:t>
            </a:fld>
            <a:endParaRPr lang="en-US" dirty="0"/>
          </a:p>
        </p:txBody>
      </p:sp>
      <p:pic>
        <p:nvPicPr>
          <p:cNvPr id="10" name="Picture 9">
            <a:extLst>
              <a:ext uri="{FF2B5EF4-FFF2-40B4-BE49-F238E27FC236}">
                <a16:creationId xmlns:a16="http://schemas.microsoft.com/office/drawing/2014/main" id="{36A423C8-E804-044D-B02D-559FEE13CF5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3394" y="7458015"/>
            <a:ext cx="1902541" cy="607756"/>
          </a:xfrm>
          <a:prstGeom prst="rect">
            <a:avLst/>
          </a:prstGeom>
        </p:spPr>
      </p:pic>
      <p:sp>
        <p:nvSpPr>
          <p:cNvPr id="11" name="TextBox 10">
            <a:extLst>
              <a:ext uri="{FF2B5EF4-FFF2-40B4-BE49-F238E27FC236}">
                <a16:creationId xmlns:a16="http://schemas.microsoft.com/office/drawing/2014/main" id="{048893C8-0F6C-6647-831C-6C3D10DBF48C}"/>
              </a:ext>
            </a:extLst>
          </p:cNvPr>
          <p:cNvSpPr txBox="1"/>
          <p:nvPr userDrawn="1"/>
        </p:nvSpPr>
        <p:spPr>
          <a:xfrm>
            <a:off x="3296919" y="7447933"/>
            <a:ext cx="9327700" cy="461665"/>
          </a:xfrm>
          <a:prstGeom prst="rect">
            <a:avLst/>
          </a:prstGeom>
          <a:noFill/>
        </p:spPr>
        <p:txBody>
          <a:bodyPr wrap="square" rtlCol="0">
            <a:spAutoFit/>
          </a:bodyPr>
          <a:lstStyle/>
          <a:p>
            <a:pPr algn="ctr"/>
            <a:r>
              <a:rPr lang="en-US" sz="2400" spc="300" dirty="0">
                <a:solidFill>
                  <a:schemeClr val="accent1"/>
                </a:solidFill>
              </a:rPr>
              <a:t>Connecting Pharmaceutical Knowledge</a:t>
            </a:r>
          </a:p>
        </p:txBody>
      </p:sp>
      <p:cxnSp>
        <p:nvCxnSpPr>
          <p:cNvPr id="13" name="Straight Connector 12">
            <a:extLst>
              <a:ext uri="{FF2B5EF4-FFF2-40B4-BE49-F238E27FC236}">
                <a16:creationId xmlns:a16="http://schemas.microsoft.com/office/drawing/2014/main" id="{7C19006A-4D4C-5D4E-BCFD-47BF74CDABF9}"/>
              </a:ext>
            </a:extLst>
          </p:cNvPr>
          <p:cNvCxnSpPr>
            <a:cxnSpLocks/>
          </p:cNvCxnSpPr>
          <p:nvPr userDrawn="1"/>
        </p:nvCxnSpPr>
        <p:spPr>
          <a:xfrm>
            <a:off x="552410" y="7315195"/>
            <a:ext cx="1407799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F4276D8-CD19-A349-9AA1-7F94172278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78" y="14909"/>
            <a:ext cx="556775" cy="8199782"/>
          </a:xfrm>
          <a:prstGeom prst="rect">
            <a:avLst/>
          </a:prstGeom>
        </p:spPr>
      </p:pic>
    </p:spTree>
    <p:extLst>
      <p:ext uri="{BB962C8B-B14F-4D97-AF65-F5344CB8AC3E}">
        <p14:creationId xmlns:p14="http://schemas.microsoft.com/office/powerpoint/2010/main" val="1073294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dt="0"/>
  <p:txStyles>
    <p:titleStyle>
      <a:lvl1pPr algn="l" defTabSz="109728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438150"/>
            <a:ext cx="13195176" cy="105143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73394" y="1489587"/>
            <a:ext cx="13195176" cy="57518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91889" y="7890385"/>
            <a:ext cx="4937760" cy="249126"/>
          </a:xfrm>
          <a:prstGeom prst="rect">
            <a:avLst/>
          </a:prstGeom>
        </p:spPr>
        <p:txBody>
          <a:bodyPr vert="horz" lIns="0" tIns="0" rIns="0" bIns="0" rtlCol="0" anchor="b" anchorCtr="0"/>
          <a:lstStyle>
            <a:lvl1pPr algn="ctr">
              <a:defRPr sz="1100">
                <a:solidFill>
                  <a:schemeClr val="tx1">
                    <a:tint val="75000"/>
                  </a:schemeClr>
                </a:solidFill>
              </a:defRPr>
            </a:lvl1pPr>
          </a:lstStyle>
          <a:p>
            <a:r>
              <a:rPr lang="en-US"/>
              <a:t>© 2018 ISPE. All rights reserved.</a:t>
            </a:r>
          </a:p>
        </p:txBody>
      </p:sp>
      <p:sp>
        <p:nvSpPr>
          <p:cNvPr id="6" name="Slide Number Placeholder 5"/>
          <p:cNvSpPr>
            <a:spLocks noGrp="1"/>
          </p:cNvSpPr>
          <p:nvPr>
            <p:ph type="sldNum" sz="quarter" idx="4"/>
          </p:nvPr>
        </p:nvSpPr>
        <p:spPr>
          <a:xfrm>
            <a:off x="13376786" y="7568629"/>
            <a:ext cx="791783" cy="438150"/>
          </a:xfrm>
          <a:prstGeom prst="rect">
            <a:avLst/>
          </a:prstGeom>
        </p:spPr>
        <p:txBody>
          <a:bodyPr vert="horz" lIns="0" tIns="0" rIns="0" bIns="0" rtlCol="0" anchor="ctr"/>
          <a:lstStyle>
            <a:lvl1pPr algn="r">
              <a:defRPr sz="1440">
                <a:solidFill>
                  <a:schemeClr val="tx2"/>
                </a:solidFill>
              </a:defRPr>
            </a:lvl1pPr>
          </a:lstStyle>
          <a:p>
            <a:fld id="{C5AA7CA2-08C1-EA4B-8B0B-E582EE3CB809}" type="slidenum">
              <a:rPr lang="en-US" smtClean="0"/>
              <a:pPr/>
              <a:t>‹#›</a:t>
            </a:fld>
            <a:endParaRPr lang="en-US" dirty="0"/>
          </a:p>
        </p:txBody>
      </p:sp>
      <p:pic>
        <p:nvPicPr>
          <p:cNvPr id="10" name="Picture 9">
            <a:extLst>
              <a:ext uri="{FF2B5EF4-FFF2-40B4-BE49-F238E27FC236}">
                <a16:creationId xmlns:a16="http://schemas.microsoft.com/office/drawing/2014/main" id="{36A423C8-E804-044D-B02D-559FEE13CF5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3394" y="7458015"/>
            <a:ext cx="1902541" cy="607756"/>
          </a:xfrm>
          <a:prstGeom prst="rect">
            <a:avLst/>
          </a:prstGeom>
        </p:spPr>
      </p:pic>
      <p:sp>
        <p:nvSpPr>
          <p:cNvPr id="11" name="TextBox 10">
            <a:extLst>
              <a:ext uri="{FF2B5EF4-FFF2-40B4-BE49-F238E27FC236}">
                <a16:creationId xmlns:a16="http://schemas.microsoft.com/office/drawing/2014/main" id="{048893C8-0F6C-6647-831C-6C3D10DBF48C}"/>
              </a:ext>
            </a:extLst>
          </p:cNvPr>
          <p:cNvSpPr txBox="1"/>
          <p:nvPr userDrawn="1"/>
        </p:nvSpPr>
        <p:spPr>
          <a:xfrm>
            <a:off x="3296919" y="7447933"/>
            <a:ext cx="9327700" cy="461665"/>
          </a:xfrm>
          <a:prstGeom prst="rect">
            <a:avLst/>
          </a:prstGeom>
          <a:noFill/>
        </p:spPr>
        <p:txBody>
          <a:bodyPr wrap="square" rtlCol="0">
            <a:spAutoFit/>
          </a:bodyPr>
          <a:lstStyle/>
          <a:p>
            <a:pPr algn="ctr"/>
            <a:r>
              <a:rPr lang="en-US" sz="2400" spc="300" dirty="0">
                <a:solidFill>
                  <a:schemeClr val="accent1"/>
                </a:solidFill>
              </a:rPr>
              <a:t>Connecting Pharmaceutical Knowledge</a:t>
            </a:r>
          </a:p>
        </p:txBody>
      </p:sp>
      <p:cxnSp>
        <p:nvCxnSpPr>
          <p:cNvPr id="13" name="Straight Connector 12">
            <a:extLst>
              <a:ext uri="{FF2B5EF4-FFF2-40B4-BE49-F238E27FC236}">
                <a16:creationId xmlns:a16="http://schemas.microsoft.com/office/drawing/2014/main" id="{7C19006A-4D4C-5D4E-BCFD-47BF74CDABF9}"/>
              </a:ext>
            </a:extLst>
          </p:cNvPr>
          <p:cNvCxnSpPr>
            <a:cxnSpLocks/>
          </p:cNvCxnSpPr>
          <p:nvPr userDrawn="1"/>
        </p:nvCxnSpPr>
        <p:spPr>
          <a:xfrm>
            <a:off x="552410" y="7315195"/>
            <a:ext cx="1407799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F4276D8-CD19-A349-9AA1-7F94172278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90" y="14909"/>
            <a:ext cx="558799" cy="8199782"/>
          </a:xfrm>
          <a:prstGeom prst="rect">
            <a:avLst/>
          </a:prstGeom>
        </p:spPr>
      </p:pic>
    </p:spTree>
    <p:extLst>
      <p:ext uri="{BB962C8B-B14F-4D97-AF65-F5344CB8AC3E}">
        <p14:creationId xmlns:p14="http://schemas.microsoft.com/office/powerpoint/2010/main" val="27982381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dt="0"/>
  <p:txStyles>
    <p:titleStyle>
      <a:lvl1pPr algn="l" defTabSz="109728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438150"/>
            <a:ext cx="13195176" cy="105143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73394" y="1489587"/>
            <a:ext cx="13195176" cy="575187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91889" y="7890385"/>
            <a:ext cx="4937760" cy="249126"/>
          </a:xfrm>
          <a:prstGeom prst="rect">
            <a:avLst/>
          </a:prstGeom>
        </p:spPr>
        <p:txBody>
          <a:bodyPr vert="horz" lIns="0" tIns="0" rIns="0" bIns="0" rtlCol="0" anchor="b" anchorCtr="0"/>
          <a:lstStyle>
            <a:lvl1pPr algn="ctr">
              <a:defRPr sz="1100">
                <a:solidFill>
                  <a:schemeClr val="tx1">
                    <a:tint val="75000"/>
                  </a:schemeClr>
                </a:solidFill>
              </a:defRPr>
            </a:lvl1pPr>
          </a:lstStyle>
          <a:p>
            <a:r>
              <a:rPr lang="en-US"/>
              <a:t>© 2018 ISPE. All rights reserved.</a:t>
            </a:r>
          </a:p>
        </p:txBody>
      </p:sp>
      <p:sp>
        <p:nvSpPr>
          <p:cNvPr id="6" name="Slide Number Placeholder 5"/>
          <p:cNvSpPr>
            <a:spLocks noGrp="1"/>
          </p:cNvSpPr>
          <p:nvPr>
            <p:ph type="sldNum" sz="quarter" idx="4"/>
          </p:nvPr>
        </p:nvSpPr>
        <p:spPr>
          <a:xfrm>
            <a:off x="13376786" y="7568629"/>
            <a:ext cx="791783" cy="438150"/>
          </a:xfrm>
          <a:prstGeom prst="rect">
            <a:avLst/>
          </a:prstGeom>
        </p:spPr>
        <p:txBody>
          <a:bodyPr vert="horz" lIns="0" tIns="0" rIns="0" bIns="0" rtlCol="0" anchor="ctr"/>
          <a:lstStyle>
            <a:lvl1pPr algn="r">
              <a:defRPr sz="1440">
                <a:solidFill>
                  <a:schemeClr val="tx2"/>
                </a:solidFill>
              </a:defRPr>
            </a:lvl1pPr>
          </a:lstStyle>
          <a:p>
            <a:fld id="{C5AA7CA2-08C1-EA4B-8B0B-E582EE3CB809}" type="slidenum">
              <a:rPr lang="en-US" smtClean="0"/>
              <a:pPr/>
              <a:t>‹#›</a:t>
            </a:fld>
            <a:endParaRPr lang="en-US" dirty="0"/>
          </a:p>
        </p:txBody>
      </p:sp>
      <p:pic>
        <p:nvPicPr>
          <p:cNvPr id="10" name="Picture 9">
            <a:extLst>
              <a:ext uri="{FF2B5EF4-FFF2-40B4-BE49-F238E27FC236}">
                <a16:creationId xmlns:a16="http://schemas.microsoft.com/office/drawing/2014/main" id="{36A423C8-E804-044D-B02D-559FEE13CF5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3394" y="7458015"/>
            <a:ext cx="1902541" cy="607756"/>
          </a:xfrm>
          <a:prstGeom prst="rect">
            <a:avLst/>
          </a:prstGeom>
        </p:spPr>
      </p:pic>
      <p:sp>
        <p:nvSpPr>
          <p:cNvPr id="11" name="TextBox 10">
            <a:extLst>
              <a:ext uri="{FF2B5EF4-FFF2-40B4-BE49-F238E27FC236}">
                <a16:creationId xmlns:a16="http://schemas.microsoft.com/office/drawing/2014/main" id="{048893C8-0F6C-6647-831C-6C3D10DBF48C}"/>
              </a:ext>
            </a:extLst>
          </p:cNvPr>
          <p:cNvSpPr txBox="1"/>
          <p:nvPr userDrawn="1"/>
        </p:nvSpPr>
        <p:spPr>
          <a:xfrm>
            <a:off x="3296919" y="7447933"/>
            <a:ext cx="9327700" cy="461665"/>
          </a:xfrm>
          <a:prstGeom prst="rect">
            <a:avLst/>
          </a:prstGeom>
          <a:noFill/>
        </p:spPr>
        <p:txBody>
          <a:bodyPr wrap="square" rtlCol="0">
            <a:spAutoFit/>
          </a:bodyPr>
          <a:lstStyle/>
          <a:p>
            <a:pPr algn="ctr"/>
            <a:r>
              <a:rPr lang="en-US" sz="2400" spc="300" dirty="0">
                <a:solidFill>
                  <a:schemeClr val="accent1"/>
                </a:solidFill>
              </a:rPr>
              <a:t>Connecting Pharmaceutical Knowledge</a:t>
            </a:r>
          </a:p>
        </p:txBody>
      </p:sp>
      <p:cxnSp>
        <p:nvCxnSpPr>
          <p:cNvPr id="13" name="Straight Connector 12">
            <a:extLst>
              <a:ext uri="{FF2B5EF4-FFF2-40B4-BE49-F238E27FC236}">
                <a16:creationId xmlns:a16="http://schemas.microsoft.com/office/drawing/2014/main" id="{7C19006A-4D4C-5D4E-BCFD-47BF74CDABF9}"/>
              </a:ext>
            </a:extLst>
          </p:cNvPr>
          <p:cNvCxnSpPr>
            <a:cxnSpLocks/>
          </p:cNvCxnSpPr>
          <p:nvPr userDrawn="1"/>
        </p:nvCxnSpPr>
        <p:spPr>
          <a:xfrm>
            <a:off x="552410" y="7315195"/>
            <a:ext cx="1407799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F4276D8-CD19-A349-9AA1-7F94172278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90" y="14909"/>
            <a:ext cx="558800" cy="8199782"/>
          </a:xfrm>
          <a:prstGeom prst="rect">
            <a:avLst/>
          </a:prstGeom>
        </p:spPr>
      </p:pic>
    </p:spTree>
    <p:extLst>
      <p:ext uri="{BB962C8B-B14F-4D97-AF65-F5344CB8AC3E}">
        <p14:creationId xmlns:p14="http://schemas.microsoft.com/office/powerpoint/2010/main" val="10310089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109728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547D8-E320-DB4C-A24E-EEC8B1D0C62D}"/>
              </a:ext>
            </a:extLst>
          </p:cNvPr>
          <p:cNvSpPr>
            <a:spLocks noGrp="1"/>
          </p:cNvSpPr>
          <p:nvPr>
            <p:ph type="title"/>
          </p:nvPr>
        </p:nvSpPr>
        <p:spPr>
          <a:xfrm>
            <a:off x="494675" y="737953"/>
            <a:ext cx="13715999" cy="1590675"/>
          </a:xfrm>
          <a:prstGeom prst="rect">
            <a:avLst/>
          </a:prstGeom>
        </p:spPr>
        <p:txBody>
          <a:bodyPr vert="horz" lIns="0" tIns="0" rIns="0" bIns="0" rtlCol="0" anchor="t"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A2E37AB5-FF69-1745-AC45-FB29FA0EBF58}"/>
              </a:ext>
            </a:extLst>
          </p:cNvPr>
          <p:cNvSpPr>
            <a:spLocks noGrp="1"/>
          </p:cNvSpPr>
          <p:nvPr>
            <p:ph type="ftr" sz="quarter" idx="3"/>
          </p:nvPr>
        </p:nvSpPr>
        <p:spPr>
          <a:xfrm>
            <a:off x="4646951" y="7797581"/>
            <a:ext cx="9563721" cy="358447"/>
          </a:xfrm>
          <a:prstGeom prst="rect">
            <a:avLst/>
          </a:prstGeom>
        </p:spPr>
        <p:txBody>
          <a:bodyPr vert="horz" lIns="91440" tIns="45720" rIns="91440" bIns="45720" rtlCol="0" anchor="b" anchorCtr="0"/>
          <a:lstStyle>
            <a:lvl1pPr algn="r">
              <a:defRPr sz="1200">
                <a:solidFill>
                  <a:schemeClr val="tx1">
                    <a:tint val="75000"/>
                  </a:schemeClr>
                </a:solidFill>
              </a:defRPr>
            </a:lvl1pPr>
          </a:lstStyle>
          <a:p>
            <a:r>
              <a:rPr lang="en-US"/>
              <a:t>© 2018 ISPE. All rights reserved.</a:t>
            </a:r>
          </a:p>
        </p:txBody>
      </p:sp>
      <p:pic>
        <p:nvPicPr>
          <p:cNvPr id="7" name="Picture 6">
            <a:extLst>
              <a:ext uri="{FF2B5EF4-FFF2-40B4-BE49-F238E27FC236}">
                <a16:creationId xmlns:a16="http://schemas.microsoft.com/office/drawing/2014/main" id="{C24B39EB-0A44-1B4C-A7C2-89B54DCE08E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94675" y="7131186"/>
            <a:ext cx="2534304" cy="809569"/>
          </a:xfrm>
          <a:prstGeom prst="rect">
            <a:avLst/>
          </a:prstGeom>
        </p:spPr>
      </p:pic>
      <p:sp>
        <p:nvSpPr>
          <p:cNvPr id="8" name="TextBox 7">
            <a:extLst>
              <a:ext uri="{FF2B5EF4-FFF2-40B4-BE49-F238E27FC236}">
                <a16:creationId xmlns:a16="http://schemas.microsoft.com/office/drawing/2014/main" id="{B0F184FE-6023-0A4B-82D7-A68E1DD18B5B}"/>
              </a:ext>
            </a:extLst>
          </p:cNvPr>
          <p:cNvSpPr txBox="1"/>
          <p:nvPr userDrawn="1"/>
        </p:nvSpPr>
        <p:spPr>
          <a:xfrm>
            <a:off x="4646951" y="7274361"/>
            <a:ext cx="9563722" cy="523220"/>
          </a:xfrm>
          <a:prstGeom prst="rect">
            <a:avLst/>
          </a:prstGeom>
          <a:noFill/>
        </p:spPr>
        <p:txBody>
          <a:bodyPr wrap="square" rtlCol="0">
            <a:spAutoFit/>
          </a:bodyPr>
          <a:lstStyle/>
          <a:p>
            <a:pPr algn="r"/>
            <a:r>
              <a:rPr lang="en-US" sz="2800" spc="300" dirty="0">
                <a:solidFill>
                  <a:schemeClr val="accent1"/>
                </a:solidFill>
              </a:rPr>
              <a:t>Connecting Pharmaceutical Knowledge</a:t>
            </a:r>
          </a:p>
        </p:txBody>
      </p:sp>
    </p:spTree>
    <p:extLst>
      <p:ext uri="{BB962C8B-B14F-4D97-AF65-F5344CB8AC3E}">
        <p14:creationId xmlns:p14="http://schemas.microsoft.com/office/powerpoint/2010/main" val="291726289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dt="0"/>
  <p:txStyles>
    <p:titleStyle>
      <a:lvl1pPr algn="ctr" defTabSz="914400" rtl="0" eaLnBrk="1" latinLnBrk="0" hangingPunct="1">
        <a:lnSpc>
          <a:spcPct val="90000"/>
        </a:lnSpc>
        <a:spcBef>
          <a:spcPct val="0"/>
        </a:spcBef>
        <a:buNone/>
        <a:defRPr sz="5400" b="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ispe.org/membership/students/chapters"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0.xml"/><Relationship Id="rId5" Type="http://schemas.openxmlformats.org/officeDocument/2006/relationships/image" Target="../media/image30.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07B8-A692-C74A-A456-80F36B789594}"/>
              </a:ext>
            </a:extLst>
          </p:cNvPr>
          <p:cNvSpPr>
            <a:spLocks noGrp="1"/>
          </p:cNvSpPr>
          <p:nvPr>
            <p:ph type="title"/>
          </p:nvPr>
        </p:nvSpPr>
        <p:spPr/>
        <p:txBody>
          <a:bodyPr/>
          <a:lstStyle/>
          <a:p>
            <a:r>
              <a:rPr lang="en-US" dirty="0"/>
              <a:t>Membership Benefits You</a:t>
            </a:r>
          </a:p>
        </p:txBody>
      </p:sp>
      <p:sp>
        <p:nvSpPr>
          <p:cNvPr id="3" name="Text Placeholder 2">
            <a:extLst>
              <a:ext uri="{FF2B5EF4-FFF2-40B4-BE49-F238E27FC236}">
                <a16:creationId xmlns:a16="http://schemas.microsoft.com/office/drawing/2014/main" id="{7179DD07-9160-284C-A638-B6ABD1A19D35}"/>
              </a:ext>
            </a:extLst>
          </p:cNvPr>
          <p:cNvSpPr>
            <a:spLocks noGrp="1"/>
          </p:cNvSpPr>
          <p:nvPr>
            <p:ph type="body" idx="1"/>
          </p:nvPr>
        </p:nvSpPr>
        <p:spPr/>
        <p:txBody>
          <a:bodyPr/>
          <a:lstStyle/>
          <a:p>
            <a:r>
              <a:rPr lang="en-US" dirty="0"/>
              <a:t>Explore the many benefits of ISPE Student Membership</a:t>
            </a:r>
          </a:p>
          <a:p>
            <a:endParaRPr lang="en-US" dirty="0"/>
          </a:p>
        </p:txBody>
      </p:sp>
    </p:spTree>
    <p:extLst>
      <p:ext uri="{BB962C8B-B14F-4D97-AF65-F5344CB8AC3E}">
        <p14:creationId xmlns:p14="http://schemas.microsoft.com/office/powerpoint/2010/main" val="184553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a:xfrm>
            <a:off x="973394" y="438150"/>
            <a:ext cx="13195176" cy="1321076"/>
          </a:xfrm>
        </p:spPr>
        <p:txBody>
          <a:bodyPr/>
          <a:lstStyle/>
          <a:p>
            <a:r>
              <a:rPr lang="en-US" i="1" dirty="0"/>
              <a:t>Pharmaceutical Engineering</a:t>
            </a:r>
            <a:r>
              <a:rPr lang="en-US" i="1" baseline="30000" dirty="0"/>
              <a:t>®</a:t>
            </a:r>
            <a:br>
              <a:rPr lang="en-US" i="1" dirty="0"/>
            </a:br>
            <a:r>
              <a:rPr lang="en-US" dirty="0"/>
              <a:t>Your News Source</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991404"/>
            <a:ext cx="13195176" cy="1610140"/>
          </a:xfrm>
        </p:spPr>
        <p:txBody>
          <a:bodyPr/>
          <a:lstStyle/>
          <a:p>
            <a:pPr marL="0" indent="0">
              <a:buClr>
                <a:schemeClr val="accent2"/>
              </a:buClr>
              <a:buNone/>
            </a:pPr>
            <a:r>
              <a:rPr lang="en-US" sz="2800" i="1" dirty="0">
                <a:solidFill>
                  <a:schemeClr val="tx2"/>
                </a:solidFill>
              </a:rPr>
              <a:t>Pharmaceutical Engineering</a:t>
            </a:r>
            <a:r>
              <a:rPr lang="en-US" sz="2800" i="1" baseline="30000" dirty="0">
                <a:solidFill>
                  <a:schemeClr val="tx2"/>
                </a:solidFill>
              </a:rPr>
              <a:t>®</a:t>
            </a:r>
            <a:r>
              <a:rPr lang="en-US" sz="2800" i="1" dirty="0">
                <a:solidFill>
                  <a:schemeClr val="tx2"/>
                </a:solidFill>
              </a:rPr>
              <a:t> </a:t>
            </a:r>
            <a:r>
              <a:rPr lang="en-US" sz="2800" dirty="0">
                <a:solidFill>
                  <a:schemeClr val="tx2"/>
                </a:solidFill>
              </a:rPr>
              <a:t>is ISPE’s bi-monthly magazine presenting valuable information on the latest scientific and technical developments and regulatory initiatives. It also offers innovative solutions to real-life problems and challenges through practical application articles and case studies.</a:t>
            </a:r>
            <a:endParaRPr lang="en-US" sz="2320" dirty="0">
              <a:solidFill>
                <a:schemeClr val="tx2"/>
              </a:solidFill>
            </a:endParaRPr>
          </a:p>
        </p:txBody>
      </p:sp>
      <p:pic>
        <p:nvPicPr>
          <p:cNvPr id="9" name="Picture 8">
            <a:extLst>
              <a:ext uri="{FF2B5EF4-FFF2-40B4-BE49-F238E27FC236}">
                <a16:creationId xmlns:a16="http://schemas.microsoft.com/office/drawing/2014/main" id="{49B883B5-4DD2-0043-A217-19D6668926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6038" y="3886200"/>
            <a:ext cx="2402415" cy="32032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DC6E09D-E884-1048-A47E-BAC2E9D8C6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2340" y="3886200"/>
            <a:ext cx="2402415" cy="32032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27E81D2-8952-6A45-8428-DE661E2AB2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8641" y="3886200"/>
            <a:ext cx="2402415" cy="32032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102B558E-E4B1-6C4A-9860-4E145A557C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4943" y="3886200"/>
            <a:ext cx="2402415" cy="32032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090F5047-6CF5-1147-A7B0-7FBECE8160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71245" y="3886200"/>
            <a:ext cx="2402415" cy="320322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9914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A Seat at the Table with Regulators</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7"/>
            <a:ext cx="8609518" cy="5751871"/>
          </a:xfrm>
        </p:spPr>
        <p:txBody>
          <a:bodyPr vert="horz" lIns="0" tIns="0" rIns="0" bIns="0" rtlCol="0" anchor="t">
            <a:noAutofit/>
          </a:bodyPr>
          <a:lstStyle/>
          <a:p>
            <a:pPr marL="0" indent="0">
              <a:buClr>
                <a:schemeClr val="accent2"/>
              </a:buClr>
              <a:buNone/>
            </a:pPr>
            <a:r>
              <a:rPr lang="en-US" sz="2400" dirty="0">
                <a:solidFill>
                  <a:schemeClr val="tx2"/>
                </a:solidFill>
              </a:rPr>
              <a:t>ISPE builds effective partnerships with regulators and agencies globally to ensure all </a:t>
            </a:r>
            <a:r>
              <a:rPr lang="en-US" sz="2400">
                <a:solidFill>
                  <a:schemeClr val="tx2"/>
                </a:solidFill>
              </a:rPr>
              <a:t>members </a:t>
            </a:r>
            <a:r>
              <a:rPr lang="en-US" sz="2400" dirty="0">
                <a:solidFill>
                  <a:schemeClr val="tx2"/>
                </a:solidFill>
              </a:rPr>
              <a:t>have access to the latest regulatory developments and expectations. ISPE </a:t>
            </a:r>
            <a:r>
              <a:rPr lang="en-US" sz="2400">
                <a:solidFill>
                  <a:schemeClr val="tx2"/>
                </a:solidFill>
              </a:rPr>
              <a:t>members </a:t>
            </a:r>
            <a:r>
              <a:rPr lang="en-US" sz="2400" dirty="0">
                <a:solidFill>
                  <a:schemeClr val="tx2"/>
                </a:solidFill>
              </a:rPr>
              <a:t>have the opportunity to review and provide input to health authorities on draft regulations and </a:t>
            </a:r>
            <a:r>
              <a:rPr lang="en-US" sz="2400">
                <a:solidFill>
                  <a:schemeClr val="tx2"/>
                </a:solidFill>
              </a:rPr>
              <a:t>guidances</a:t>
            </a:r>
            <a:r>
              <a:rPr lang="en-US" sz="2400" dirty="0">
                <a:solidFill>
                  <a:schemeClr val="tx2"/>
                </a:solidFill>
              </a:rPr>
              <a:t>. Our </a:t>
            </a:r>
            <a:r>
              <a:rPr lang="en-US" sz="2400">
                <a:solidFill>
                  <a:schemeClr val="tx2"/>
                </a:solidFill>
              </a:rPr>
              <a:t>members</a:t>
            </a:r>
            <a:r>
              <a:rPr lang="en-US" sz="2400" dirty="0">
                <a:solidFill>
                  <a:schemeClr val="tx2"/>
                </a:solidFill>
              </a:rPr>
              <a:t> are clarifying issues and advancing:</a:t>
            </a:r>
          </a:p>
          <a:p>
            <a:pPr lvl="1">
              <a:buClr>
                <a:schemeClr val="accent2"/>
              </a:buClr>
              <a:buFont typeface="Wingdings" pitchFamily="2" charset="2"/>
              <a:buChar char="§"/>
            </a:pPr>
            <a:r>
              <a:rPr lang="en-US" sz="2300">
                <a:solidFill>
                  <a:schemeClr val="tx2"/>
                </a:solidFill>
              </a:rPr>
              <a:t>Expedited Programs</a:t>
            </a:r>
            <a:endParaRPr lang="en-US" sz="2300">
              <a:solidFill>
                <a:schemeClr val="tx2"/>
              </a:solidFill>
              <a:cs typeface="Arial"/>
            </a:endParaRPr>
          </a:p>
          <a:p>
            <a:pPr lvl="1">
              <a:buClr>
                <a:schemeClr val="accent2"/>
              </a:buClr>
              <a:buFont typeface="Wingdings" pitchFamily="2" charset="2"/>
              <a:buChar char="§"/>
            </a:pPr>
            <a:r>
              <a:rPr lang="en-US" sz="2300">
                <a:solidFill>
                  <a:schemeClr val="tx2"/>
                </a:solidFill>
              </a:rPr>
              <a:t>Continuous Manufacturing</a:t>
            </a:r>
            <a:endParaRPr lang="en-US" sz="2300">
              <a:solidFill>
                <a:schemeClr val="tx2"/>
              </a:solidFill>
              <a:cs typeface="Arial"/>
            </a:endParaRPr>
          </a:p>
          <a:p>
            <a:pPr lvl="1">
              <a:buClr>
                <a:schemeClr val="accent2"/>
              </a:buClr>
              <a:buFont typeface="Wingdings" pitchFamily="2" charset="2"/>
              <a:buChar char="§"/>
            </a:pPr>
            <a:r>
              <a:rPr lang="en-US" sz="2300">
                <a:solidFill>
                  <a:schemeClr val="tx2"/>
                </a:solidFill>
              </a:rPr>
              <a:t>Knowledge Management</a:t>
            </a:r>
            <a:endParaRPr lang="en-US" sz="2300">
              <a:solidFill>
                <a:schemeClr val="tx2"/>
              </a:solidFill>
              <a:cs typeface="Arial"/>
            </a:endParaRPr>
          </a:p>
          <a:p>
            <a:pPr lvl="1">
              <a:buClr>
                <a:schemeClr val="accent2"/>
              </a:buClr>
              <a:buFont typeface="Wingdings" pitchFamily="2" charset="2"/>
              <a:buChar char="§"/>
            </a:pPr>
            <a:r>
              <a:rPr lang="en-US" sz="2300">
                <a:solidFill>
                  <a:schemeClr val="tx2"/>
                </a:solidFill>
              </a:rPr>
              <a:t>Lifecyle Approach to Process Validation</a:t>
            </a:r>
            <a:endParaRPr lang="en-US" sz="2300">
              <a:solidFill>
                <a:schemeClr val="tx2"/>
              </a:solidFill>
              <a:cs typeface="Arial"/>
            </a:endParaRPr>
          </a:p>
          <a:p>
            <a:pPr lvl="1">
              <a:buClr>
                <a:schemeClr val="accent2"/>
              </a:buClr>
              <a:buFont typeface="Wingdings" pitchFamily="2" charset="2"/>
              <a:buChar char="§"/>
            </a:pPr>
            <a:r>
              <a:rPr lang="en-US" sz="2300">
                <a:solidFill>
                  <a:schemeClr val="tx2"/>
                </a:solidFill>
              </a:rPr>
              <a:t>Process Robustness</a:t>
            </a:r>
            <a:endParaRPr lang="en-US" sz="2300">
              <a:solidFill>
                <a:schemeClr val="tx2"/>
              </a:solidFill>
              <a:cs typeface="Arial"/>
            </a:endParaRPr>
          </a:p>
          <a:p>
            <a:pPr lvl="1">
              <a:buClr>
                <a:schemeClr val="accent2"/>
              </a:buClr>
              <a:buFont typeface="Wingdings" pitchFamily="2" charset="2"/>
              <a:buChar char="§"/>
            </a:pPr>
            <a:r>
              <a:rPr lang="en-US" sz="2300">
                <a:solidFill>
                  <a:schemeClr val="tx2"/>
                </a:solidFill>
              </a:rPr>
              <a:t>Quality Metrics</a:t>
            </a:r>
            <a:endParaRPr lang="en-US" sz="2300">
              <a:solidFill>
                <a:schemeClr val="tx2"/>
              </a:solidFill>
              <a:cs typeface="Arial"/>
            </a:endParaRPr>
          </a:p>
          <a:p>
            <a:pPr lvl="1">
              <a:buClr>
                <a:schemeClr val="accent2"/>
              </a:buClr>
              <a:buFont typeface="Wingdings" pitchFamily="2" charset="2"/>
              <a:buChar char="§"/>
            </a:pPr>
            <a:r>
              <a:rPr lang="en-US" sz="2300">
                <a:solidFill>
                  <a:schemeClr val="tx2"/>
                </a:solidFill>
              </a:rPr>
              <a:t>Drug Shortages</a:t>
            </a:r>
            <a:endParaRPr lang="en-US" sz="2300">
              <a:solidFill>
                <a:schemeClr val="tx2"/>
              </a:solidFill>
              <a:cs typeface="Arial"/>
            </a:endParaRPr>
          </a:p>
          <a:p>
            <a:pPr lvl="1">
              <a:buClr>
                <a:schemeClr val="accent2"/>
              </a:buClr>
              <a:buFont typeface="Wingdings" pitchFamily="2" charset="2"/>
              <a:buChar char="§"/>
            </a:pPr>
            <a:r>
              <a:rPr lang="en-US" sz="2300">
                <a:solidFill>
                  <a:schemeClr val="tx2"/>
                </a:solidFill>
              </a:rPr>
              <a:t>Patient-Centric Specification</a:t>
            </a:r>
            <a:endParaRPr lang="en-US" sz="2300">
              <a:solidFill>
                <a:schemeClr val="tx2"/>
              </a:solidFill>
              <a:cs typeface="Arial"/>
            </a:endParaRPr>
          </a:p>
          <a:p>
            <a:pPr lvl="1">
              <a:buClr>
                <a:schemeClr val="accent2"/>
              </a:buClr>
              <a:buFont typeface="Wingdings" pitchFamily="2" charset="2"/>
              <a:buChar char="§"/>
            </a:pPr>
            <a:r>
              <a:rPr lang="en-US" sz="2300">
                <a:solidFill>
                  <a:schemeClr val="tx2"/>
                </a:solidFill>
              </a:rPr>
              <a:t>Product Quality Lifecycle Implementation</a:t>
            </a:r>
            <a:r>
              <a:rPr lang="en-US" sz="2300" baseline="30000">
                <a:solidFill>
                  <a:schemeClr val="tx2"/>
                </a:solidFill>
              </a:rPr>
              <a:t>®</a:t>
            </a:r>
            <a:r>
              <a:rPr lang="en-US" sz="2300">
                <a:solidFill>
                  <a:schemeClr val="tx2"/>
                </a:solidFill>
              </a:rPr>
              <a:t> (PQLI)</a:t>
            </a:r>
            <a:endParaRPr lang="en-US" sz="2300" b="1">
              <a:solidFill>
                <a:schemeClr val="tx2"/>
              </a:solidFill>
            </a:endParaRP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94126" y="1845733"/>
            <a:ext cx="4374444" cy="4374444"/>
          </a:xfrm>
          <a:prstGeom prst="rect">
            <a:avLst/>
          </a:prstGeom>
        </p:spPr>
      </p:pic>
    </p:spTree>
    <p:extLst>
      <p:ext uri="{BB962C8B-B14F-4D97-AF65-F5344CB8AC3E}">
        <p14:creationId xmlns:p14="http://schemas.microsoft.com/office/powerpoint/2010/main" val="398844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Conferences and Workshops </a:t>
            </a:r>
            <a:br>
              <a:rPr lang="en-US" dirty="0"/>
            </a:br>
            <a:r>
              <a:rPr lang="en-US" dirty="0"/>
              <a:t>Develop Your Skills</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976150"/>
            <a:ext cx="8780206" cy="3896014"/>
          </a:xfrm>
        </p:spPr>
        <p:txBody>
          <a:bodyPr vert="horz" lIns="0" tIns="0" rIns="0" bIns="0" rtlCol="0" anchor="t">
            <a:noAutofit/>
          </a:bodyPr>
          <a:lstStyle/>
          <a:p>
            <a:pPr marL="0" indent="0">
              <a:buClr>
                <a:schemeClr val="accent2"/>
              </a:buClr>
              <a:buNone/>
            </a:pPr>
            <a:r>
              <a:rPr lang="en-US" sz="2400" dirty="0">
                <a:solidFill>
                  <a:schemeClr val="tx2"/>
                </a:solidFill>
              </a:rPr>
              <a:t>Network and problem-solve with top pharmaceutical and biopharmaceutical industry figures, earn Continuing Education Credits, learn about important industry topics, meet with suppliers, and share best practices with colleagues at ISPE Conferences, such as:</a:t>
            </a:r>
          </a:p>
          <a:p>
            <a:pPr lvl="1">
              <a:buClr>
                <a:schemeClr val="accent2"/>
              </a:buClr>
              <a:buFont typeface="Wingdings" pitchFamily="2" charset="2"/>
              <a:buChar char="§"/>
            </a:pPr>
            <a:r>
              <a:rPr lang="en-US" sz="2400" dirty="0">
                <a:solidFill>
                  <a:schemeClr val="tx2"/>
                </a:solidFill>
              </a:rPr>
              <a:t>ISPE Annual </a:t>
            </a:r>
            <a:r>
              <a:rPr lang="en-US" sz="2400">
                <a:solidFill>
                  <a:schemeClr val="tx2"/>
                </a:solidFill>
              </a:rPr>
              <a:t>Meeting</a:t>
            </a:r>
            <a:r>
              <a:rPr lang="en-US" sz="2400" dirty="0">
                <a:solidFill>
                  <a:schemeClr val="tx2"/>
                </a:solidFill>
              </a:rPr>
              <a:t> &amp; Expo</a:t>
            </a:r>
            <a:endParaRPr lang="en-US" sz="2400">
              <a:solidFill>
                <a:schemeClr val="tx2"/>
              </a:solidFill>
              <a:cs typeface="Arial"/>
            </a:endParaRPr>
          </a:p>
          <a:p>
            <a:pPr lvl="1">
              <a:buClr>
                <a:schemeClr val="accent2"/>
              </a:buClr>
              <a:buFont typeface="Wingdings" pitchFamily="2" charset="2"/>
              <a:buChar char="§"/>
            </a:pPr>
            <a:r>
              <a:rPr lang="en-US" sz="2400" dirty="0">
                <a:solidFill>
                  <a:schemeClr val="tx2"/>
                </a:solidFill>
              </a:rPr>
              <a:t>ISPE Europe Annual Conference</a:t>
            </a:r>
          </a:p>
          <a:p>
            <a:pPr lvl="1">
              <a:buClr>
                <a:schemeClr val="accent2"/>
              </a:buClr>
              <a:buFont typeface="Wingdings" pitchFamily="2" charset="2"/>
              <a:buChar char="§"/>
            </a:pPr>
            <a:r>
              <a:rPr lang="en-US" sz="2400" dirty="0">
                <a:solidFill>
                  <a:schemeClr val="tx2"/>
                </a:solidFill>
              </a:rPr>
              <a:t>Aseptic Conference</a:t>
            </a:r>
          </a:p>
          <a:p>
            <a:pPr lvl="1">
              <a:buClr>
                <a:schemeClr val="accent2"/>
              </a:buClr>
              <a:buFont typeface="Wingdings" pitchFamily="2" charset="2"/>
              <a:buChar char="§"/>
            </a:pPr>
            <a:r>
              <a:rPr lang="en-US" sz="2400" dirty="0">
                <a:solidFill>
                  <a:schemeClr val="tx2"/>
                </a:solidFill>
              </a:rPr>
              <a:t>Biopharmaceutical Manufacturing Conference</a:t>
            </a:r>
          </a:p>
          <a:p>
            <a:pPr lvl="1">
              <a:buClr>
                <a:schemeClr val="accent2"/>
              </a:buClr>
              <a:buFont typeface="Wingdings" pitchFamily="2" charset="2"/>
              <a:buChar char="§"/>
            </a:pPr>
            <a:r>
              <a:rPr lang="en-US" sz="2400" dirty="0">
                <a:solidFill>
                  <a:schemeClr val="tx2"/>
                </a:solidFill>
              </a:rPr>
              <a:t>And more</a:t>
            </a:r>
            <a:r>
              <a:rPr lang="en-US" sz="1920" dirty="0">
                <a:solidFill>
                  <a:schemeClr val="tx2"/>
                </a:solidFill>
              </a:rPr>
              <a:t>…</a:t>
            </a:r>
          </a:p>
          <a:p>
            <a:pPr marL="548640" lvl="1" indent="0">
              <a:spcBef>
                <a:spcPts val="1200"/>
              </a:spcBef>
              <a:buClr>
                <a:schemeClr val="accent2"/>
              </a:buClr>
              <a:buNone/>
            </a:pPr>
            <a:endParaRPr lang="en-US" sz="1920" dirty="0">
              <a:solidFill>
                <a:schemeClr val="tx2"/>
              </a:solidFill>
            </a:endParaRPr>
          </a:p>
        </p:txBody>
      </p:sp>
      <p:pic>
        <p:nvPicPr>
          <p:cNvPr id="6" name="Picture 5">
            <a:extLst>
              <a:ext uri="{FF2B5EF4-FFF2-40B4-BE49-F238E27FC236}">
                <a16:creationId xmlns:a16="http://schemas.microsoft.com/office/drawing/2014/main" id="{68A41BE0-B5A6-8242-9193-F34EB983AF31}"/>
              </a:ext>
            </a:extLst>
          </p:cNvPr>
          <p:cNvPicPr>
            <a:picLocks noChangeAspect="1"/>
          </p:cNvPicPr>
          <p:nvPr/>
        </p:nvPicPr>
        <p:blipFill>
          <a:blip r:embed="rId2"/>
          <a:stretch>
            <a:fillRect/>
          </a:stretch>
        </p:blipFill>
        <p:spPr>
          <a:xfrm>
            <a:off x="10183708" y="191909"/>
            <a:ext cx="3454593" cy="1626872"/>
          </a:xfrm>
          <a:prstGeom prst="rect">
            <a:avLst/>
          </a:prstGeom>
        </p:spPr>
      </p:pic>
      <p:pic>
        <p:nvPicPr>
          <p:cNvPr id="8" name="Picture 7">
            <a:extLst>
              <a:ext uri="{FF2B5EF4-FFF2-40B4-BE49-F238E27FC236}">
                <a16:creationId xmlns:a16="http://schemas.microsoft.com/office/drawing/2014/main" id="{7F3DC217-CB02-5240-BDDA-7625B19FB1E3}"/>
              </a:ext>
            </a:extLst>
          </p:cNvPr>
          <p:cNvPicPr>
            <a:picLocks noChangeAspect="1"/>
          </p:cNvPicPr>
          <p:nvPr/>
        </p:nvPicPr>
        <p:blipFill>
          <a:blip r:embed="rId3"/>
          <a:stretch>
            <a:fillRect/>
          </a:stretch>
        </p:blipFill>
        <p:spPr>
          <a:xfrm>
            <a:off x="10183708" y="3760390"/>
            <a:ext cx="3454593" cy="1626872"/>
          </a:xfrm>
          <a:prstGeom prst="rect">
            <a:avLst/>
          </a:prstGeom>
        </p:spPr>
      </p:pic>
      <p:pic>
        <p:nvPicPr>
          <p:cNvPr id="10" name="Picture 9">
            <a:extLst>
              <a:ext uri="{FF2B5EF4-FFF2-40B4-BE49-F238E27FC236}">
                <a16:creationId xmlns:a16="http://schemas.microsoft.com/office/drawing/2014/main" id="{E632D7C6-2A39-A74A-B4D3-18100AE21766}"/>
              </a:ext>
            </a:extLst>
          </p:cNvPr>
          <p:cNvPicPr>
            <a:picLocks noChangeAspect="1"/>
          </p:cNvPicPr>
          <p:nvPr/>
        </p:nvPicPr>
        <p:blipFill>
          <a:blip r:embed="rId4"/>
          <a:stretch>
            <a:fillRect/>
          </a:stretch>
        </p:blipFill>
        <p:spPr>
          <a:xfrm>
            <a:off x="10183708" y="5556050"/>
            <a:ext cx="3454593" cy="1626872"/>
          </a:xfrm>
          <a:prstGeom prst="rect">
            <a:avLst/>
          </a:prstGeom>
        </p:spPr>
      </p:pic>
      <p:pic>
        <p:nvPicPr>
          <p:cNvPr id="5" name="Picture 4">
            <a:extLst>
              <a:ext uri="{FF2B5EF4-FFF2-40B4-BE49-F238E27FC236}">
                <a16:creationId xmlns:a16="http://schemas.microsoft.com/office/drawing/2014/main" id="{53CDE446-0EB1-454D-ABF5-40D6168660CC}"/>
              </a:ext>
            </a:extLst>
          </p:cNvPr>
          <p:cNvPicPr>
            <a:picLocks noChangeAspect="1"/>
          </p:cNvPicPr>
          <p:nvPr/>
        </p:nvPicPr>
        <p:blipFill>
          <a:blip r:embed="rId5"/>
          <a:stretch>
            <a:fillRect/>
          </a:stretch>
        </p:blipFill>
        <p:spPr>
          <a:xfrm>
            <a:off x="10183708" y="1976149"/>
            <a:ext cx="3454592" cy="1626872"/>
          </a:xfrm>
          <a:prstGeom prst="rect">
            <a:avLst/>
          </a:prstGeom>
        </p:spPr>
      </p:pic>
      <p:sp>
        <p:nvSpPr>
          <p:cNvPr id="9" name="TextBox 8">
            <a:extLst>
              <a:ext uri="{FF2B5EF4-FFF2-40B4-BE49-F238E27FC236}">
                <a16:creationId xmlns:a16="http://schemas.microsoft.com/office/drawing/2014/main" id="{71D9B2F0-5524-4B3E-8FEB-076E83721D19}"/>
              </a:ext>
            </a:extLst>
          </p:cNvPr>
          <p:cNvSpPr txBox="1"/>
          <p:nvPr/>
        </p:nvSpPr>
        <p:spPr>
          <a:xfrm>
            <a:off x="973394" y="6326618"/>
            <a:ext cx="8370631" cy="846386"/>
          </a:xfrm>
          <a:prstGeom prst="rect">
            <a:avLst/>
          </a:prstGeom>
          <a:noFill/>
        </p:spPr>
        <p:txBody>
          <a:bodyPr wrap="square" lIns="0" tIns="0" rIns="0" bIns="0" rtlCol="0">
            <a:spAutoFit/>
          </a:bodyPr>
          <a:lstStyle/>
          <a:p>
            <a:pPr marL="0" lvl="1">
              <a:buClr>
                <a:schemeClr val="accent2"/>
              </a:buClr>
            </a:pPr>
            <a:r>
              <a:rPr lang="en-US" sz="1800" i="1" dirty="0">
                <a:solidFill>
                  <a:schemeClr val="accent2"/>
                </a:solidFill>
              </a:rPr>
              <a:t>“We honestly enjoy every single event that ISPE has because, year-over year it’s given us double-digit growth and more presence in the pharmaceutical market.” </a:t>
            </a:r>
          </a:p>
          <a:p>
            <a:pPr marL="0" lvl="1">
              <a:spcBef>
                <a:spcPts val="600"/>
              </a:spcBef>
              <a:buClr>
                <a:schemeClr val="accent2"/>
              </a:buClr>
            </a:pPr>
            <a:r>
              <a:rPr lang="en-US" sz="1400" dirty="0">
                <a:solidFill>
                  <a:schemeClr val="tx2"/>
                </a:solidFill>
              </a:rPr>
              <a:t>— Andrew </a:t>
            </a:r>
            <a:r>
              <a:rPr lang="en-US" sz="1400" dirty="0" err="1">
                <a:solidFill>
                  <a:schemeClr val="tx2"/>
                </a:solidFill>
              </a:rPr>
              <a:t>Lamore</a:t>
            </a:r>
            <a:r>
              <a:rPr lang="en-US" sz="1400" dirty="0">
                <a:solidFill>
                  <a:schemeClr val="tx2"/>
                </a:solidFill>
              </a:rPr>
              <a:t>, Field Segment Manager, NA, Burkert Fluid Control Systems</a:t>
            </a:r>
          </a:p>
        </p:txBody>
      </p:sp>
    </p:spTree>
    <p:extLst>
      <p:ext uri="{BB962C8B-B14F-4D97-AF65-F5344CB8AC3E}">
        <p14:creationId xmlns:p14="http://schemas.microsoft.com/office/powerpoint/2010/main" val="281524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Targeted, Topical Training for In-Depth Learning</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7"/>
            <a:ext cx="8499790" cy="1826637"/>
          </a:xfrm>
        </p:spPr>
        <p:txBody>
          <a:bodyPr/>
          <a:lstStyle/>
          <a:p>
            <a:pPr marL="0" indent="0">
              <a:buClr>
                <a:schemeClr val="accent2"/>
              </a:buClr>
              <a:buNone/>
            </a:pPr>
            <a:r>
              <a:rPr lang="en-US" sz="2400" dirty="0">
                <a:solidFill>
                  <a:schemeClr val="tx2"/>
                </a:solidFill>
              </a:rPr>
              <a:t>ISPE offers continuing education opportunities almost every day of the year. Focused training at our headquarters in North Bethesda, MD, locally in your region, at your company, or around the world, there are hundreds of programs to keep you learning and growing in your career. Course topics include:</a:t>
            </a:r>
          </a:p>
          <a:p>
            <a:pPr lvl="1">
              <a:spcBef>
                <a:spcPts val="1800"/>
              </a:spcBef>
              <a:buClr>
                <a:schemeClr val="accent2"/>
              </a:buClr>
              <a:buFont typeface="Wingdings" pitchFamily="2" charset="2"/>
              <a:buChar char="§"/>
            </a:pPr>
            <a:r>
              <a:rPr lang="en-US" sz="2400" dirty="0">
                <a:solidFill>
                  <a:schemeClr val="tx2"/>
                </a:solidFill>
              </a:rPr>
              <a:t>Cleaning </a:t>
            </a:r>
          </a:p>
          <a:p>
            <a:pPr lvl="1">
              <a:buClr>
                <a:schemeClr val="accent2"/>
              </a:buClr>
              <a:buFont typeface="Wingdings" pitchFamily="2" charset="2"/>
              <a:buChar char="§"/>
            </a:pPr>
            <a:r>
              <a:rPr lang="en-US" sz="2400" dirty="0">
                <a:solidFill>
                  <a:schemeClr val="tx2"/>
                </a:solidFill>
              </a:rPr>
              <a:t>Commissioning </a:t>
            </a:r>
            <a:br>
              <a:rPr lang="en-US" sz="2400" dirty="0">
                <a:solidFill>
                  <a:schemeClr val="tx2"/>
                </a:solidFill>
              </a:rPr>
            </a:br>
            <a:r>
              <a:rPr lang="en-US" sz="2400" dirty="0">
                <a:solidFill>
                  <a:schemeClr val="tx2"/>
                </a:solidFill>
              </a:rPr>
              <a:t>and Qualification </a:t>
            </a:r>
          </a:p>
          <a:p>
            <a:pPr lvl="1">
              <a:buClr>
                <a:schemeClr val="accent2"/>
              </a:buClr>
              <a:buFont typeface="Wingdings" pitchFamily="2" charset="2"/>
              <a:buChar char="§"/>
            </a:pPr>
            <a:r>
              <a:rPr lang="en-US" sz="2400" dirty="0">
                <a:solidFill>
                  <a:schemeClr val="tx2"/>
                </a:solidFill>
              </a:rPr>
              <a:t>Facilities </a:t>
            </a:r>
          </a:p>
          <a:p>
            <a:pPr lvl="1">
              <a:buClr>
                <a:schemeClr val="accent2"/>
              </a:buClr>
              <a:buFont typeface="Wingdings" pitchFamily="2" charset="2"/>
              <a:buChar char="§"/>
            </a:pPr>
            <a:r>
              <a:rPr lang="en-US" sz="2400" dirty="0">
                <a:solidFill>
                  <a:schemeClr val="tx2"/>
                </a:solidFill>
              </a:rPr>
              <a:t>GAMP</a:t>
            </a:r>
            <a:r>
              <a:rPr lang="en-US" sz="2400" baseline="30000" dirty="0">
                <a:solidFill>
                  <a:schemeClr val="tx2"/>
                </a:solidFill>
              </a:rPr>
              <a:t>®</a:t>
            </a:r>
            <a:r>
              <a:rPr lang="en-US" sz="2400" dirty="0">
                <a:solidFill>
                  <a:schemeClr val="tx2"/>
                </a:solidFill>
              </a:rPr>
              <a:t> </a:t>
            </a:r>
          </a:p>
          <a:p>
            <a:pPr lvl="1">
              <a:buClr>
                <a:schemeClr val="accent2"/>
              </a:buClr>
              <a:buFont typeface="Wingdings" pitchFamily="2" charset="2"/>
              <a:buChar char="§"/>
            </a:pPr>
            <a:r>
              <a:rPr lang="en-US" sz="2400" dirty="0">
                <a:solidFill>
                  <a:schemeClr val="tx2"/>
                </a:solidFill>
              </a:rPr>
              <a:t>GMPs </a:t>
            </a:r>
          </a:p>
          <a:p>
            <a:pPr lvl="1">
              <a:buClr>
                <a:schemeClr val="accent2"/>
              </a:buClr>
              <a:buFont typeface="Wingdings" pitchFamily="2" charset="2"/>
              <a:buChar char="§"/>
            </a:pPr>
            <a:r>
              <a:rPr lang="en-US" sz="2400" dirty="0">
                <a:solidFill>
                  <a:schemeClr val="tx2"/>
                </a:solidFill>
              </a:rPr>
              <a:t>HVAC</a:t>
            </a: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43168" y="1489587"/>
            <a:ext cx="4125401" cy="4125401"/>
          </a:xfrm>
          <a:prstGeom prst="rect">
            <a:avLst/>
          </a:prstGeom>
        </p:spPr>
      </p:pic>
      <p:sp>
        <p:nvSpPr>
          <p:cNvPr id="4" name="TextBox 3">
            <a:extLst>
              <a:ext uri="{FF2B5EF4-FFF2-40B4-BE49-F238E27FC236}">
                <a16:creationId xmlns:a16="http://schemas.microsoft.com/office/drawing/2014/main" id="{FDFF26F3-56AB-5C4C-AB94-E52B3B2F1C07}"/>
              </a:ext>
            </a:extLst>
          </p:cNvPr>
          <p:cNvSpPr txBox="1"/>
          <p:nvPr/>
        </p:nvSpPr>
        <p:spPr>
          <a:xfrm>
            <a:off x="4391323" y="3495079"/>
            <a:ext cx="4224285" cy="1938992"/>
          </a:xfrm>
          <a:prstGeom prst="rect">
            <a:avLst/>
          </a:prstGeom>
          <a:noFill/>
        </p:spPr>
        <p:txBody>
          <a:bodyPr wrap="square" rtlCol="0">
            <a:spAutoFit/>
          </a:bodyPr>
          <a:lstStyle/>
          <a:p>
            <a:pPr marL="822960" indent="-274320">
              <a:buClr>
                <a:schemeClr val="accent2"/>
              </a:buClr>
              <a:buFont typeface="Wingdings" pitchFamily="2" charset="2"/>
              <a:buChar char="§"/>
            </a:pPr>
            <a:r>
              <a:rPr lang="en-US" sz="2400" dirty="0">
                <a:solidFill>
                  <a:schemeClr val="tx2"/>
                </a:solidFill>
              </a:rPr>
              <a:t>Manufacturing</a:t>
            </a:r>
          </a:p>
          <a:p>
            <a:pPr marL="822960" indent="-274320">
              <a:buClr>
                <a:schemeClr val="accent2"/>
              </a:buClr>
              <a:buFont typeface="Wingdings" pitchFamily="2" charset="2"/>
              <a:buChar char="§"/>
            </a:pPr>
            <a:r>
              <a:rPr lang="en-US" sz="2400" dirty="0">
                <a:solidFill>
                  <a:schemeClr val="tx2"/>
                </a:solidFill>
              </a:rPr>
              <a:t>Project Management</a:t>
            </a:r>
          </a:p>
          <a:p>
            <a:pPr marL="822960" indent="-274320">
              <a:buClr>
                <a:schemeClr val="accent2"/>
              </a:buClr>
              <a:buFont typeface="Wingdings" pitchFamily="2" charset="2"/>
              <a:buChar char="§"/>
            </a:pPr>
            <a:r>
              <a:rPr lang="en-US" sz="2400" dirty="0">
                <a:solidFill>
                  <a:schemeClr val="tx2"/>
                </a:solidFill>
              </a:rPr>
              <a:t>Quality by Design </a:t>
            </a:r>
          </a:p>
          <a:p>
            <a:pPr marL="822960" indent="-274320">
              <a:buClr>
                <a:schemeClr val="accent2"/>
              </a:buClr>
              <a:buFont typeface="Wingdings" pitchFamily="2" charset="2"/>
              <a:buChar char="§"/>
            </a:pPr>
            <a:r>
              <a:rPr lang="en-US" sz="2400" dirty="0">
                <a:solidFill>
                  <a:schemeClr val="tx2"/>
                </a:solidFill>
              </a:rPr>
              <a:t>Validation </a:t>
            </a:r>
          </a:p>
          <a:p>
            <a:pPr marL="822960" indent="-274320">
              <a:buClr>
                <a:schemeClr val="accent2"/>
              </a:buClr>
              <a:buFont typeface="Wingdings" pitchFamily="2" charset="2"/>
              <a:buChar char="§"/>
            </a:pPr>
            <a:r>
              <a:rPr lang="en-US" sz="2400" dirty="0">
                <a:solidFill>
                  <a:schemeClr val="tx2"/>
                </a:solidFill>
              </a:rPr>
              <a:t>Water</a:t>
            </a:r>
            <a:endParaRPr lang="en-US" dirty="0"/>
          </a:p>
        </p:txBody>
      </p:sp>
      <p:sp>
        <p:nvSpPr>
          <p:cNvPr id="6" name="TextBox 5">
            <a:extLst>
              <a:ext uri="{FF2B5EF4-FFF2-40B4-BE49-F238E27FC236}">
                <a16:creationId xmlns:a16="http://schemas.microsoft.com/office/drawing/2014/main" id="{2A5B7308-2BEA-4CC5-8C6A-D0876E924ADD}"/>
              </a:ext>
            </a:extLst>
          </p:cNvPr>
          <p:cNvSpPr txBox="1"/>
          <p:nvPr/>
        </p:nvSpPr>
        <p:spPr>
          <a:xfrm>
            <a:off x="8743950" y="6066109"/>
            <a:ext cx="5424620" cy="1123384"/>
          </a:xfrm>
          <a:prstGeom prst="rect">
            <a:avLst/>
          </a:prstGeom>
          <a:noFill/>
        </p:spPr>
        <p:txBody>
          <a:bodyPr wrap="square" lIns="0" tIns="0" rIns="0" bIns="0" rtlCol="0">
            <a:spAutoFit/>
          </a:bodyPr>
          <a:lstStyle/>
          <a:p>
            <a:pPr algn="r"/>
            <a:r>
              <a:rPr lang="en-US" sz="1800" i="1" dirty="0">
                <a:solidFill>
                  <a:schemeClr val="accent2"/>
                </a:solidFill>
              </a:rPr>
              <a:t>“I’ve met people from around the world, I’ve participated in training, and I’ve learned that ISPE sets the standard at all of the places I’ve worked.” </a:t>
            </a:r>
          </a:p>
          <a:p>
            <a:pPr algn="r">
              <a:spcBef>
                <a:spcPts val="600"/>
              </a:spcBef>
            </a:pPr>
            <a:r>
              <a:rPr lang="en-US" sz="1400" dirty="0">
                <a:solidFill>
                  <a:schemeClr val="tx2"/>
                </a:solidFill>
              </a:rPr>
              <a:t>— Tiffany Coleman, IYPC Regional Leader, Lilu’s Garden</a:t>
            </a:r>
          </a:p>
        </p:txBody>
      </p:sp>
    </p:spTree>
    <p:extLst>
      <p:ext uri="{BB962C8B-B14F-4D97-AF65-F5344CB8AC3E}">
        <p14:creationId xmlns:p14="http://schemas.microsoft.com/office/powerpoint/2010/main" val="272698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Online Learning – Available Anytime, Anywhere</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7"/>
            <a:ext cx="8572942" cy="4301613"/>
          </a:xfrm>
        </p:spPr>
        <p:txBody>
          <a:bodyPr/>
          <a:lstStyle/>
          <a:p>
            <a:pPr marL="0" indent="0">
              <a:buClr>
                <a:schemeClr val="accent2"/>
              </a:buClr>
              <a:buNone/>
            </a:pPr>
            <a:r>
              <a:rPr lang="en-US" sz="2400" b="1" dirty="0">
                <a:solidFill>
                  <a:schemeClr val="accent1"/>
                </a:solidFill>
              </a:rPr>
              <a:t>eLearning Expanded Courses </a:t>
            </a:r>
            <a:r>
              <a:rPr lang="en-US" sz="2400" dirty="0">
                <a:solidFill>
                  <a:schemeClr val="tx2"/>
                </a:solidFill>
              </a:rPr>
              <a:t>offer ISPE’s signature training – the type usually delivered over two to three days in a distant classroom – from your home or office.</a:t>
            </a:r>
          </a:p>
          <a:p>
            <a:pPr>
              <a:buClr>
                <a:schemeClr val="accent2"/>
              </a:buClr>
              <a:buFont typeface="Wingdings" pitchFamily="2" charset="2"/>
              <a:buChar char="§"/>
            </a:pPr>
            <a:r>
              <a:rPr lang="en-US" sz="2400" b="1" dirty="0">
                <a:solidFill>
                  <a:schemeClr val="accent1"/>
                </a:solidFill>
              </a:rPr>
              <a:t>General Industry Knowledge Courses </a:t>
            </a:r>
            <a:r>
              <a:rPr lang="en-US" sz="2400" dirty="0">
                <a:solidFill>
                  <a:schemeClr val="tx2"/>
                </a:solidFill>
              </a:rPr>
              <a:t>provides general knowledge while giving an industry overview, historical background, and the basic building blocks to get you started.</a:t>
            </a:r>
          </a:p>
          <a:p>
            <a:pPr>
              <a:buClr>
                <a:schemeClr val="accent2"/>
              </a:buClr>
              <a:buFont typeface="Wingdings" pitchFamily="2" charset="2"/>
              <a:buChar char="§"/>
            </a:pPr>
            <a:r>
              <a:rPr lang="en-US" sz="2400" b="1" dirty="0">
                <a:solidFill>
                  <a:schemeClr val="accent1"/>
                </a:solidFill>
              </a:rPr>
              <a:t>Fundamental Industry Knowledge Courses </a:t>
            </a:r>
            <a:r>
              <a:rPr lang="en-US" sz="2400" dirty="0">
                <a:solidFill>
                  <a:schemeClr val="tx2"/>
                </a:solidFill>
              </a:rPr>
              <a:t>are ISPE’s pre-recorded courses, developed and reviewed by expert instructors and international regulatory advisors.</a:t>
            </a:r>
          </a:p>
          <a:p>
            <a:pPr>
              <a:buClr>
                <a:schemeClr val="accent2"/>
              </a:buClr>
              <a:buFont typeface="Wingdings" pitchFamily="2" charset="2"/>
              <a:buChar char="§"/>
            </a:pPr>
            <a:r>
              <a:rPr lang="en-US" sz="2400" b="1" dirty="0">
                <a:solidFill>
                  <a:schemeClr val="accent1"/>
                </a:solidFill>
              </a:rPr>
              <a:t>GMP Courses </a:t>
            </a:r>
            <a:r>
              <a:rPr lang="en-US" sz="2400" dirty="0">
                <a:solidFill>
                  <a:schemeClr val="tx2"/>
                </a:solidFill>
              </a:rPr>
              <a:t>teach the US Food and Drug Administration’s Systems-based GMP Inspection Approach</a:t>
            </a:r>
            <a:endParaRPr lang="en-US" sz="920" dirty="0">
              <a:solidFill>
                <a:schemeClr val="tx2"/>
              </a:solidFill>
            </a:endParaRP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6988" y="1639439"/>
            <a:ext cx="3981582" cy="3981582"/>
          </a:xfrm>
          <a:prstGeom prst="rect">
            <a:avLst/>
          </a:prstGeom>
        </p:spPr>
      </p:pic>
      <p:sp>
        <p:nvSpPr>
          <p:cNvPr id="4" name="TextBox 3">
            <a:extLst>
              <a:ext uri="{FF2B5EF4-FFF2-40B4-BE49-F238E27FC236}">
                <a16:creationId xmlns:a16="http://schemas.microsoft.com/office/drawing/2014/main" id="{FA8DE4AB-5E16-41C1-8B88-50DFBC6B30EE}"/>
              </a:ext>
            </a:extLst>
          </p:cNvPr>
          <p:cNvSpPr txBox="1"/>
          <p:nvPr/>
        </p:nvSpPr>
        <p:spPr>
          <a:xfrm>
            <a:off x="8743950" y="6012484"/>
            <a:ext cx="5424620" cy="1117229"/>
          </a:xfrm>
          <a:prstGeom prst="rect">
            <a:avLst/>
          </a:prstGeom>
          <a:noFill/>
        </p:spPr>
        <p:txBody>
          <a:bodyPr wrap="square" lIns="0" tIns="0" rIns="0" bIns="0" rtlCol="0">
            <a:spAutoFit/>
          </a:bodyPr>
          <a:lstStyle/>
          <a:p>
            <a:pPr algn="r"/>
            <a:r>
              <a:rPr lang="en-US" sz="1800" i="1" dirty="0">
                <a:solidFill>
                  <a:schemeClr val="accent2"/>
                </a:solidFill>
              </a:rPr>
              <a:t>“It is very convenient to be able to learn at your desk, at your own pace, using ISPE e-learning courses</a:t>
            </a:r>
            <a:r>
              <a:rPr lang="en-US" i="1" dirty="0">
                <a:solidFill>
                  <a:schemeClr val="accent2"/>
                </a:solidFill>
              </a:rPr>
              <a:t>.”</a:t>
            </a:r>
          </a:p>
          <a:p>
            <a:pPr algn="r">
              <a:spcBef>
                <a:spcPts val="600"/>
              </a:spcBef>
            </a:pPr>
            <a:r>
              <a:rPr lang="en-US" sz="1400" dirty="0">
                <a:solidFill>
                  <a:schemeClr val="tx2"/>
                </a:solidFill>
              </a:rPr>
              <a:t>— Bernadette De </a:t>
            </a:r>
            <a:r>
              <a:rPr lang="en-US" sz="1400" dirty="0" err="1">
                <a:solidFill>
                  <a:schemeClr val="tx2"/>
                </a:solidFill>
              </a:rPr>
              <a:t>Leye</a:t>
            </a:r>
            <a:r>
              <a:rPr lang="en-US" sz="1400" dirty="0">
                <a:solidFill>
                  <a:schemeClr val="tx2"/>
                </a:solidFill>
              </a:rPr>
              <a:t>, Project Manager, </a:t>
            </a:r>
            <a:br>
              <a:rPr lang="en-US" sz="1400" dirty="0">
                <a:solidFill>
                  <a:schemeClr val="tx2"/>
                </a:solidFill>
              </a:rPr>
            </a:br>
            <a:r>
              <a:rPr lang="en-US" sz="1400" dirty="0">
                <a:solidFill>
                  <a:schemeClr val="tx2"/>
                </a:solidFill>
              </a:rPr>
              <a:t>STEXCON, </a:t>
            </a:r>
            <a:r>
              <a:rPr lang="en-US" sz="1400" dirty="0" err="1">
                <a:solidFill>
                  <a:schemeClr val="tx2"/>
                </a:solidFill>
              </a:rPr>
              <a:t>Haasrode</a:t>
            </a:r>
            <a:r>
              <a:rPr lang="en-US" sz="1400" dirty="0">
                <a:solidFill>
                  <a:schemeClr val="tx2"/>
                </a:solidFill>
              </a:rPr>
              <a:t> Belgium</a:t>
            </a:r>
          </a:p>
        </p:txBody>
      </p:sp>
    </p:spTree>
    <p:extLst>
      <p:ext uri="{BB962C8B-B14F-4D97-AF65-F5344CB8AC3E}">
        <p14:creationId xmlns:p14="http://schemas.microsoft.com/office/powerpoint/2010/main" val="226255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Career Solutions When Job Hunting or Hiring</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7"/>
            <a:ext cx="8487598" cy="4362573"/>
          </a:xfrm>
        </p:spPr>
        <p:txBody>
          <a:bodyPr/>
          <a:lstStyle/>
          <a:p>
            <a:pPr marL="0" indent="0">
              <a:buClr>
                <a:schemeClr val="accent2"/>
              </a:buClr>
              <a:buNone/>
            </a:pPr>
            <a:r>
              <a:rPr lang="en-US" sz="2400" dirty="0">
                <a:solidFill>
                  <a:schemeClr val="tx2"/>
                </a:solidFill>
              </a:rPr>
              <a:t>If you are looking for the best talent, or searching for the best place to work, ISPE’s online job bank is the place to go. </a:t>
            </a:r>
          </a:p>
          <a:p>
            <a:pPr marL="0" indent="0">
              <a:spcBef>
                <a:spcPts val="1800"/>
              </a:spcBef>
              <a:buClr>
                <a:schemeClr val="accent2"/>
              </a:buClr>
              <a:buNone/>
            </a:pPr>
            <a:r>
              <a:rPr lang="en-US" sz="2400" b="1" dirty="0">
                <a:solidFill>
                  <a:schemeClr val="accent1"/>
                </a:solidFill>
              </a:rPr>
              <a:t>Job Seekers:</a:t>
            </a:r>
          </a:p>
          <a:p>
            <a:pPr lvl="1">
              <a:buClr>
                <a:schemeClr val="accent2"/>
              </a:buClr>
              <a:buFont typeface="Wingdings" pitchFamily="2" charset="2"/>
              <a:buChar char="§"/>
            </a:pPr>
            <a:r>
              <a:rPr lang="en-US" sz="2400" dirty="0">
                <a:solidFill>
                  <a:schemeClr val="tx2"/>
                </a:solidFill>
              </a:rPr>
              <a:t>Post your resume for visibility to hiring managers.</a:t>
            </a:r>
          </a:p>
          <a:p>
            <a:pPr lvl="1">
              <a:buClr>
                <a:schemeClr val="accent2"/>
              </a:buClr>
              <a:buFont typeface="Wingdings" pitchFamily="2" charset="2"/>
              <a:buChar char="§"/>
            </a:pPr>
            <a:r>
              <a:rPr lang="en-US" sz="2400" dirty="0">
                <a:solidFill>
                  <a:schemeClr val="tx2"/>
                </a:solidFill>
              </a:rPr>
              <a:t>Search jobs to find the perfect position.</a:t>
            </a:r>
          </a:p>
          <a:p>
            <a:pPr lvl="1">
              <a:buClr>
                <a:schemeClr val="accent2"/>
              </a:buClr>
              <a:buFont typeface="Wingdings" pitchFamily="2" charset="2"/>
              <a:buChar char="§"/>
            </a:pPr>
            <a:r>
              <a:rPr lang="en-US" sz="2400" dirty="0">
                <a:solidFill>
                  <a:schemeClr val="tx2"/>
                </a:solidFill>
              </a:rPr>
              <a:t>Set up a job alert to ensure you don’t miss any relevant job postings.</a:t>
            </a:r>
          </a:p>
          <a:p>
            <a:pPr marL="0" indent="0">
              <a:spcBef>
                <a:spcPts val="1800"/>
              </a:spcBef>
              <a:buClr>
                <a:schemeClr val="accent2"/>
              </a:buClr>
              <a:buNone/>
            </a:pPr>
            <a:r>
              <a:rPr lang="en-US" sz="2400" b="1" dirty="0">
                <a:solidFill>
                  <a:schemeClr val="accent1"/>
                </a:solidFill>
              </a:rPr>
              <a:t>Hiring Managers:</a:t>
            </a:r>
          </a:p>
          <a:p>
            <a:pPr lvl="1">
              <a:buClr>
                <a:schemeClr val="accent2"/>
              </a:buClr>
              <a:buFont typeface="Wingdings" pitchFamily="2" charset="2"/>
              <a:buChar char="§"/>
            </a:pPr>
            <a:r>
              <a:rPr lang="en-US" sz="2400" dirty="0">
                <a:solidFill>
                  <a:schemeClr val="tx2"/>
                </a:solidFill>
              </a:rPr>
              <a:t>Search for talented professionals. </a:t>
            </a:r>
          </a:p>
          <a:p>
            <a:pPr lvl="1">
              <a:buClr>
                <a:schemeClr val="accent2"/>
              </a:buClr>
              <a:buFont typeface="Wingdings" pitchFamily="2" charset="2"/>
              <a:buChar char="§"/>
            </a:pPr>
            <a:r>
              <a:rPr lang="en-US" sz="2400" dirty="0">
                <a:solidFill>
                  <a:schemeClr val="tx2"/>
                </a:solidFill>
              </a:rPr>
              <a:t>Post jobs to reach your next great employee.</a:t>
            </a:r>
            <a:endParaRPr lang="en-US" sz="600" dirty="0">
              <a:solidFill>
                <a:schemeClr val="tx2"/>
              </a:solidFill>
            </a:endParaRP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67500" y="1551090"/>
            <a:ext cx="4301070" cy="4301070"/>
          </a:xfrm>
          <a:prstGeom prst="rect">
            <a:avLst/>
          </a:prstGeom>
        </p:spPr>
      </p:pic>
      <p:sp>
        <p:nvSpPr>
          <p:cNvPr id="4" name="TextBox 3">
            <a:extLst>
              <a:ext uri="{FF2B5EF4-FFF2-40B4-BE49-F238E27FC236}">
                <a16:creationId xmlns:a16="http://schemas.microsoft.com/office/drawing/2014/main" id="{F4ACAFA3-9C9E-4F1C-950F-819430A6AD1D}"/>
              </a:ext>
            </a:extLst>
          </p:cNvPr>
          <p:cNvSpPr txBox="1"/>
          <p:nvPr/>
        </p:nvSpPr>
        <p:spPr>
          <a:xfrm>
            <a:off x="9704622" y="6317441"/>
            <a:ext cx="4463948" cy="846386"/>
          </a:xfrm>
          <a:prstGeom prst="rect">
            <a:avLst/>
          </a:prstGeom>
          <a:noFill/>
        </p:spPr>
        <p:txBody>
          <a:bodyPr wrap="square" lIns="0" tIns="0" rIns="0" bIns="0" rtlCol="0">
            <a:spAutoFit/>
          </a:bodyPr>
          <a:lstStyle/>
          <a:p>
            <a:pPr algn="r"/>
            <a:r>
              <a:rPr lang="en-US" sz="1800" i="1" dirty="0">
                <a:solidFill>
                  <a:schemeClr val="accent2"/>
                </a:solidFill>
              </a:rPr>
              <a:t>“Being an ISPE member helped me get the job I currently  have, which is huge!”</a:t>
            </a:r>
          </a:p>
          <a:p>
            <a:pPr algn="r">
              <a:spcBef>
                <a:spcPts val="600"/>
              </a:spcBef>
            </a:pPr>
            <a:r>
              <a:rPr lang="en-US" sz="1400" dirty="0">
                <a:solidFill>
                  <a:schemeClr val="tx2"/>
                </a:solidFill>
              </a:rPr>
              <a:t>— Tony Le, Validation Engineer, CIA</a:t>
            </a:r>
          </a:p>
        </p:txBody>
      </p:sp>
    </p:spTree>
    <p:extLst>
      <p:ext uri="{BB962C8B-B14F-4D97-AF65-F5344CB8AC3E}">
        <p14:creationId xmlns:p14="http://schemas.microsoft.com/office/powerpoint/2010/main" val="387656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Get Involved and Get Inspired – </a:t>
            </a:r>
            <a:br>
              <a:rPr lang="en-US" dirty="0"/>
            </a:br>
            <a:r>
              <a:rPr lang="en-US" dirty="0"/>
              <a:t>Volunteer for ISPE</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926336"/>
            <a:ext cx="8524174" cy="5315122"/>
          </a:xfrm>
        </p:spPr>
        <p:txBody>
          <a:bodyPr/>
          <a:lstStyle/>
          <a:p>
            <a:pPr marL="0" indent="0">
              <a:buClr>
                <a:schemeClr val="accent2"/>
              </a:buClr>
              <a:buNone/>
            </a:pPr>
            <a:r>
              <a:rPr lang="en-US" sz="2400" dirty="0">
                <a:solidFill>
                  <a:schemeClr val="tx2"/>
                </a:solidFill>
              </a:rPr>
              <a:t>Volunteering is beneficial to both you and the Society. Help others grow professionally, participate in shaping the organization, and give back to the industry. Examples include:</a:t>
            </a:r>
          </a:p>
          <a:p>
            <a:pPr lvl="1">
              <a:spcBef>
                <a:spcPts val="1200"/>
              </a:spcBef>
              <a:buClr>
                <a:schemeClr val="accent2"/>
              </a:buClr>
              <a:buFont typeface="Wingdings" pitchFamily="2" charset="2"/>
              <a:buChar char="§"/>
            </a:pPr>
            <a:r>
              <a:rPr lang="en-US" sz="2000" dirty="0">
                <a:solidFill>
                  <a:schemeClr val="tx2"/>
                </a:solidFill>
              </a:rPr>
              <a:t>Speaking at an ISPE Conference</a:t>
            </a:r>
          </a:p>
          <a:p>
            <a:pPr lvl="1">
              <a:spcBef>
                <a:spcPts val="1200"/>
              </a:spcBef>
              <a:buClr>
                <a:schemeClr val="accent2"/>
              </a:buClr>
              <a:buFont typeface="Wingdings" pitchFamily="2" charset="2"/>
              <a:buChar char="§"/>
            </a:pPr>
            <a:r>
              <a:rPr lang="en-US" sz="2000" dirty="0">
                <a:solidFill>
                  <a:schemeClr val="tx2"/>
                </a:solidFill>
              </a:rPr>
              <a:t>Contributing content to </a:t>
            </a:r>
            <a:r>
              <a:rPr lang="en-US" sz="2000" i="1" dirty="0">
                <a:solidFill>
                  <a:schemeClr val="tx2"/>
                </a:solidFill>
              </a:rPr>
              <a:t>Pharmaceutical Engineering</a:t>
            </a:r>
            <a:r>
              <a:rPr lang="en-US" sz="2000" i="1" baseline="30000" dirty="0">
                <a:solidFill>
                  <a:schemeClr val="tx2"/>
                </a:solidFill>
              </a:rPr>
              <a:t>®</a:t>
            </a:r>
            <a:r>
              <a:rPr lang="en-US" sz="2000" i="1" dirty="0">
                <a:solidFill>
                  <a:schemeClr val="tx2"/>
                </a:solidFill>
              </a:rPr>
              <a:t> </a:t>
            </a:r>
            <a:r>
              <a:rPr lang="en-US" sz="2000" dirty="0">
                <a:solidFill>
                  <a:schemeClr val="tx2"/>
                </a:solidFill>
              </a:rPr>
              <a:t>Magazine</a:t>
            </a:r>
          </a:p>
          <a:p>
            <a:pPr lvl="1">
              <a:spcBef>
                <a:spcPts val="1200"/>
              </a:spcBef>
              <a:buClr>
                <a:schemeClr val="accent2"/>
              </a:buClr>
              <a:buFont typeface="Wingdings" pitchFamily="2" charset="2"/>
              <a:buChar char="§"/>
            </a:pPr>
            <a:r>
              <a:rPr lang="en-US" sz="2000" dirty="0">
                <a:solidFill>
                  <a:schemeClr val="tx2"/>
                </a:solidFill>
              </a:rPr>
              <a:t>Authoring, editing, or reviewing technical documents</a:t>
            </a:r>
          </a:p>
          <a:p>
            <a:pPr lvl="1">
              <a:spcBef>
                <a:spcPts val="1200"/>
              </a:spcBef>
              <a:buClr>
                <a:schemeClr val="accent2"/>
              </a:buClr>
              <a:buFont typeface="Wingdings" pitchFamily="2" charset="2"/>
              <a:buChar char="§"/>
            </a:pPr>
            <a:r>
              <a:rPr lang="en-US" sz="2000" dirty="0">
                <a:solidFill>
                  <a:schemeClr val="tx2"/>
                </a:solidFill>
              </a:rPr>
              <a:t>Participating in Communities of Practice (</a:t>
            </a:r>
            <a:r>
              <a:rPr lang="en-US" sz="2000" dirty="0" err="1">
                <a:solidFill>
                  <a:schemeClr val="tx2"/>
                </a:solidFill>
              </a:rPr>
              <a:t>CoPs</a:t>
            </a:r>
            <a:r>
              <a:rPr lang="en-US" sz="2000" dirty="0">
                <a:solidFill>
                  <a:schemeClr val="tx2"/>
                </a:solidFill>
              </a:rPr>
              <a:t>) </a:t>
            </a:r>
          </a:p>
          <a:p>
            <a:pPr lvl="1">
              <a:spcBef>
                <a:spcPts val="1200"/>
              </a:spcBef>
              <a:buClr>
                <a:schemeClr val="accent2"/>
              </a:buClr>
              <a:buFont typeface="Wingdings" pitchFamily="2" charset="2"/>
              <a:buChar char="§"/>
            </a:pPr>
            <a:r>
              <a:rPr lang="en-US" sz="2000" dirty="0">
                <a:solidFill>
                  <a:schemeClr val="tx2"/>
                </a:solidFill>
              </a:rPr>
              <a:t>Becoming a chapter leader at a local college or university</a:t>
            </a:r>
          </a:p>
          <a:p>
            <a:pPr lvl="1">
              <a:spcBef>
                <a:spcPts val="1200"/>
              </a:spcBef>
              <a:buClr>
                <a:schemeClr val="accent2"/>
              </a:buClr>
              <a:buFont typeface="Wingdings" pitchFamily="2" charset="2"/>
              <a:buChar char="§"/>
            </a:pPr>
            <a:r>
              <a:rPr lang="en-US" sz="2000" dirty="0">
                <a:solidFill>
                  <a:schemeClr val="tx2"/>
                </a:solidFill>
              </a:rPr>
              <a:t>Participating in local affiliate or chapter events</a:t>
            </a:r>
          </a:p>
          <a:p>
            <a:pPr lvl="1">
              <a:spcBef>
                <a:spcPts val="1200"/>
              </a:spcBef>
              <a:buClr>
                <a:schemeClr val="accent2"/>
              </a:buClr>
              <a:buFont typeface="Wingdings" pitchFamily="2" charset="2"/>
              <a:buChar char="§"/>
            </a:pPr>
            <a:r>
              <a:rPr lang="en-US" sz="2000" dirty="0">
                <a:solidFill>
                  <a:schemeClr val="tx2"/>
                </a:solidFill>
              </a:rPr>
              <a:t>Mentoring students and Young Professionals</a:t>
            </a:r>
          </a:p>
          <a:p>
            <a:pPr lvl="1">
              <a:spcBef>
                <a:spcPts val="1200"/>
              </a:spcBef>
              <a:buClr>
                <a:schemeClr val="accent2"/>
              </a:buClr>
              <a:buFont typeface="Wingdings" pitchFamily="2" charset="2"/>
              <a:buChar char="§"/>
            </a:pPr>
            <a:r>
              <a:rPr lang="en-US" sz="2000" dirty="0">
                <a:solidFill>
                  <a:schemeClr val="tx2"/>
                </a:solidFill>
              </a:rPr>
              <a:t>Volunteering for short, focused ad hoc projects</a:t>
            </a: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29332" y="572299"/>
            <a:ext cx="3839237" cy="3839237"/>
          </a:xfrm>
          <a:prstGeom prst="rect">
            <a:avLst/>
          </a:prstGeom>
        </p:spPr>
      </p:pic>
      <p:sp>
        <p:nvSpPr>
          <p:cNvPr id="4" name="TextBox 3">
            <a:extLst>
              <a:ext uri="{FF2B5EF4-FFF2-40B4-BE49-F238E27FC236}">
                <a16:creationId xmlns:a16="http://schemas.microsoft.com/office/drawing/2014/main" id="{68DB3EEA-4C4A-B845-80F7-5DA8781A29DC}"/>
              </a:ext>
            </a:extLst>
          </p:cNvPr>
          <p:cNvSpPr txBox="1"/>
          <p:nvPr/>
        </p:nvSpPr>
        <p:spPr>
          <a:xfrm>
            <a:off x="9615488" y="4948292"/>
            <a:ext cx="4553082" cy="2231380"/>
          </a:xfrm>
          <a:prstGeom prst="rect">
            <a:avLst/>
          </a:prstGeom>
          <a:noFill/>
        </p:spPr>
        <p:txBody>
          <a:bodyPr wrap="square" lIns="0" tIns="0" rIns="0" bIns="0" rtlCol="0">
            <a:spAutoFit/>
          </a:bodyPr>
          <a:lstStyle/>
          <a:p>
            <a:pPr algn="r"/>
            <a:r>
              <a:rPr lang="en-US" sz="1800" i="1" dirty="0">
                <a:solidFill>
                  <a:schemeClr val="accent2"/>
                </a:solidFill>
              </a:rPr>
              <a:t>“We have great opportunities to take a risk, or make a new friend, who one day may become our colleague, boss, or client. You never know when you are going to bring value to someone, but if you are not out there trying, you will never know how important your assets can be to someone.” </a:t>
            </a:r>
          </a:p>
          <a:p>
            <a:pPr algn="r">
              <a:spcBef>
                <a:spcPts val="600"/>
              </a:spcBef>
            </a:pPr>
            <a:r>
              <a:rPr lang="en-US" sz="1400" dirty="0">
                <a:solidFill>
                  <a:schemeClr val="tx2"/>
                </a:solidFill>
              </a:rPr>
              <a:t>— </a:t>
            </a:r>
            <a:r>
              <a:rPr lang="en-US" sz="1400" i="1" dirty="0">
                <a:solidFill>
                  <a:schemeClr val="tx2"/>
                </a:solidFill>
              </a:rPr>
              <a:t>Jennifer Clark, CPIP, CIA; ISPE Women in Pharma</a:t>
            </a:r>
            <a:endParaRPr lang="en-US" sz="200" i="1" dirty="0">
              <a:solidFill>
                <a:schemeClr val="tx2"/>
              </a:solidFill>
            </a:endParaRPr>
          </a:p>
        </p:txBody>
      </p:sp>
      <p:sp>
        <p:nvSpPr>
          <p:cNvPr id="6" name="Rectangle 5">
            <a:extLst>
              <a:ext uri="{FF2B5EF4-FFF2-40B4-BE49-F238E27FC236}">
                <a16:creationId xmlns:a16="http://schemas.microsoft.com/office/drawing/2014/main" id="{F65279CE-9B65-426B-B35C-E2B57A6B329E}"/>
              </a:ext>
            </a:extLst>
          </p:cNvPr>
          <p:cNvSpPr/>
          <p:nvPr/>
        </p:nvSpPr>
        <p:spPr>
          <a:xfrm>
            <a:off x="7188402" y="3902434"/>
            <a:ext cx="253596" cy="4247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76318E5B-AE68-4E5E-AAA7-5946A11A0D7F}"/>
              </a:ext>
            </a:extLst>
          </p:cNvPr>
          <p:cNvSpPr/>
          <p:nvPr/>
        </p:nvSpPr>
        <p:spPr>
          <a:xfrm>
            <a:off x="7188402" y="3902434"/>
            <a:ext cx="253596" cy="4247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82060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64A3-7848-497E-A53D-3E3E21A9D590}"/>
              </a:ext>
            </a:extLst>
          </p:cNvPr>
          <p:cNvSpPr>
            <a:spLocks noGrp="1"/>
          </p:cNvSpPr>
          <p:nvPr>
            <p:ph type="title"/>
          </p:nvPr>
        </p:nvSpPr>
        <p:spPr/>
        <p:txBody>
          <a:bodyPr/>
          <a:lstStyle/>
          <a:p>
            <a:r>
              <a:rPr lang="en-US" dirty="0"/>
              <a:t>Empowering Women and Increasing Diversity</a:t>
            </a:r>
          </a:p>
        </p:txBody>
      </p:sp>
      <p:sp>
        <p:nvSpPr>
          <p:cNvPr id="3" name="Content Placeholder 2">
            <a:extLst>
              <a:ext uri="{FF2B5EF4-FFF2-40B4-BE49-F238E27FC236}">
                <a16:creationId xmlns:a16="http://schemas.microsoft.com/office/drawing/2014/main" id="{080D4148-B334-401F-97EE-C6A0B297E1D1}"/>
              </a:ext>
            </a:extLst>
          </p:cNvPr>
          <p:cNvSpPr>
            <a:spLocks noGrp="1"/>
          </p:cNvSpPr>
          <p:nvPr>
            <p:ph sz="half" idx="1"/>
          </p:nvPr>
        </p:nvSpPr>
        <p:spPr>
          <a:xfrm>
            <a:off x="1005840" y="1665838"/>
            <a:ext cx="6217920" cy="5746518"/>
          </a:xfrm>
        </p:spPr>
        <p:txBody>
          <a:bodyPr/>
          <a:lstStyle/>
          <a:p>
            <a:pPr marL="0" indent="0">
              <a:buNone/>
            </a:pPr>
            <a:r>
              <a:rPr lang="en-US" sz="2000" dirty="0">
                <a:solidFill>
                  <a:schemeClr val="tx1">
                    <a:lumMod val="65000"/>
                    <a:lumOff val="35000"/>
                  </a:schemeClr>
                </a:solidFill>
              </a:rPr>
              <a:t>ISPE Women in Pharma® (WIP) provides women in the pharmaceutical industry a forum for connecting and collaborating on technical and career advancement topics. Women in Pharma’s inclusive community leverages a network of mentors, role models, and resources across all levels to foster balanced professional success.</a:t>
            </a:r>
          </a:p>
          <a:p>
            <a:pPr marL="0" indent="0">
              <a:buNone/>
            </a:pPr>
            <a:r>
              <a:rPr lang="en-US" sz="2000" dirty="0">
                <a:solidFill>
                  <a:schemeClr val="tx1">
                    <a:lumMod val="65000"/>
                    <a:lumOff val="35000"/>
                  </a:schemeClr>
                </a:solidFill>
              </a:rPr>
              <a:t>Connect with WIP members at ISPE events, such as:</a:t>
            </a:r>
          </a:p>
          <a:p>
            <a:pPr lvl="1">
              <a:spcBef>
                <a:spcPts val="1200"/>
              </a:spcBef>
              <a:buClr>
                <a:schemeClr val="accent2"/>
              </a:buClr>
              <a:buFont typeface="Wingdings" pitchFamily="2" charset="2"/>
              <a:buChar char="§"/>
            </a:pPr>
            <a:r>
              <a:rPr lang="en-US" sz="2000" dirty="0">
                <a:solidFill>
                  <a:schemeClr val="tx2"/>
                </a:solidFill>
              </a:rPr>
              <a:t>Breakfast panel discussion sessions</a:t>
            </a:r>
          </a:p>
          <a:p>
            <a:pPr lvl="1">
              <a:spcBef>
                <a:spcPts val="1200"/>
              </a:spcBef>
              <a:buClr>
                <a:schemeClr val="accent2"/>
              </a:buClr>
              <a:buFont typeface="Wingdings" pitchFamily="2" charset="2"/>
              <a:buChar char="§"/>
            </a:pPr>
            <a:r>
              <a:rPr lang="en-US" sz="2000" dirty="0">
                <a:solidFill>
                  <a:schemeClr val="tx2"/>
                </a:solidFill>
              </a:rPr>
              <a:t>Education sessions focused on professional development</a:t>
            </a:r>
          </a:p>
          <a:p>
            <a:pPr lvl="1">
              <a:spcBef>
                <a:spcPts val="1200"/>
              </a:spcBef>
              <a:buClr>
                <a:schemeClr val="accent2"/>
              </a:buClr>
              <a:buFont typeface="Wingdings" pitchFamily="2" charset="2"/>
              <a:buChar char="§"/>
            </a:pPr>
            <a:r>
              <a:rPr lang="en-US" sz="2000" dirty="0">
                <a:solidFill>
                  <a:schemeClr val="tx2"/>
                </a:solidFill>
              </a:rPr>
              <a:t>WIP Networking Events</a:t>
            </a:r>
          </a:p>
          <a:p>
            <a:pPr lvl="1">
              <a:spcBef>
                <a:spcPts val="1200"/>
              </a:spcBef>
              <a:buClr>
                <a:schemeClr val="accent2"/>
              </a:buClr>
              <a:buFont typeface="Wingdings" pitchFamily="2" charset="2"/>
              <a:buChar char="§"/>
            </a:pPr>
            <a:r>
              <a:rPr lang="en-US" sz="2000" dirty="0">
                <a:solidFill>
                  <a:schemeClr val="tx2"/>
                </a:solidFill>
              </a:rPr>
              <a:t>Informal meetups</a:t>
            </a:r>
          </a:p>
          <a:p>
            <a:pPr lvl="1">
              <a:spcBef>
                <a:spcPts val="1200"/>
              </a:spcBef>
              <a:buClr>
                <a:schemeClr val="accent2"/>
              </a:buClr>
              <a:buFont typeface="Wingdings" pitchFamily="2" charset="2"/>
              <a:buChar char="§"/>
            </a:pPr>
            <a:r>
              <a:rPr lang="en-US" sz="2000" dirty="0">
                <a:solidFill>
                  <a:schemeClr val="tx2"/>
                </a:solidFill>
              </a:rPr>
              <a:t>Local Affiliate and Chapter events</a:t>
            </a:r>
          </a:p>
          <a:p>
            <a:pPr lvl="1">
              <a:spcBef>
                <a:spcPts val="1200"/>
              </a:spcBef>
              <a:buClr>
                <a:schemeClr val="accent2"/>
              </a:buClr>
              <a:buFont typeface="Wingdings" pitchFamily="2" charset="2"/>
              <a:buChar char="§"/>
            </a:pPr>
            <a:r>
              <a:rPr lang="en-US" sz="2000" dirty="0">
                <a:solidFill>
                  <a:schemeClr val="tx2"/>
                </a:solidFill>
              </a:rPr>
              <a:t>Mentor Circles</a:t>
            </a:r>
          </a:p>
        </p:txBody>
      </p:sp>
      <p:sp>
        <p:nvSpPr>
          <p:cNvPr id="5" name="Footer Placeholder 4">
            <a:extLst>
              <a:ext uri="{FF2B5EF4-FFF2-40B4-BE49-F238E27FC236}">
                <a16:creationId xmlns:a16="http://schemas.microsoft.com/office/drawing/2014/main" id="{9B14DC0D-F2F5-49F4-BC6D-D525530EDA1D}"/>
              </a:ext>
            </a:extLst>
          </p:cNvPr>
          <p:cNvSpPr>
            <a:spLocks noGrp="1"/>
          </p:cNvSpPr>
          <p:nvPr>
            <p:ph type="ftr" sz="quarter" idx="11"/>
          </p:nvPr>
        </p:nvSpPr>
        <p:spPr/>
        <p:txBody>
          <a:bodyPr/>
          <a:lstStyle/>
          <a:p>
            <a:r>
              <a:rPr lang="en-US"/>
              <a:t>© 2018 ISPE. All rights reserved.</a:t>
            </a:r>
          </a:p>
        </p:txBody>
      </p:sp>
      <p:sp>
        <p:nvSpPr>
          <p:cNvPr id="6" name="Slide Number Placeholder 5">
            <a:extLst>
              <a:ext uri="{FF2B5EF4-FFF2-40B4-BE49-F238E27FC236}">
                <a16:creationId xmlns:a16="http://schemas.microsoft.com/office/drawing/2014/main" id="{FEACF0E6-B3D1-4EDD-9582-6DAB6710E3E1}"/>
              </a:ext>
            </a:extLst>
          </p:cNvPr>
          <p:cNvSpPr>
            <a:spLocks noGrp="1"/>
          </p:cNvSpPr>
          <p:nvPr>
            <p:ph type="sldNum" sz="quarter" idx="12"/>
          </p:nvPr>
        </p:nvSpPr>
        <p:spPr/>
        <p:txBody>
          <a:bodyPr/>
          <a:lstStyle/>
          <a:p>
            <a:fld id="{C5AA7CA2-08C1-EA4B-8B0B-E582EE3CB809}" type="slidenum">
              <a:rPr lang="en-US" smtClean="0"/>
              <a:t>17</a:t>
            </a:fld>
            <a:endParaRPr lang="en-US"/>
          </a:p>
        </p:txBody>
      </p:sp>
      <p:sp>
        <p:nvSpPr>
          <p:cNvPr id="7" name="Content Placeholder 6">
            <a:extLst>
              <a:ext uri="{FF2B5EF4-FFF2-40B4-BE49-F238E27FC236}">
                <a16:creationId xmlns:a16="http://schemas.microsoft.com/office/drawing/2014/main" id="{26B82989-93F4-4423-B5AA-A25C7A004F6E}"/>
              </a:ext>
            </a:extLst>
          </p:cNvPr>
          <p:cNvSpPr txBox="1">
            <a:spLocks noGrp="1"/>
          </p:cNvSpPr>
          <p:nvPr>
            <p:ph sz="half" idx="2"/>
          </p:nvPr>
        </p:nvSpPr>
        <p:spPr>
          <a:xfrm>
            <a:off x="7498716" y="1476761"/>
            <a:ext cx="6216650" cy="5072158"/>
          </a:xfrm>
          <a:prstGeom prst="rect">
            <a:avLst/>
          </a:prstGeom>
          <a:noFill/>
        </p:spPr>
        <p:txBody>
          <a:bodyPr wrap="square" lIns="0" tIns="0" rIns="0" bIns="0" rtlCol="0">
            <a:spAutoFit/>
          </a:bodyPr>
          <a:lstStyle/>
          <a:p>
            <a:pPr algn="r"/>
            <a:endParaRPr lang="en-US" sz="1800" i="1" dirty="0">
              <a:solidFill>
                <a:schemeClr val="accent2"/>
              </a:solidFill>
            </a:endParaRPr>
          </a:p>
          <a:p>
            <a:pPr algn="r"/>
            <a:endParaRPr lang="en-US" sz="1800" i="1" dirty="0">
              <a:solidFill>
                <a:schemeClr val="accent2"/>
              </a:solidFill>
            </a:endParaRPr>
          </a:p>
          <a:p>
            <a:pPr algn="r"/>
            <a:endParaRPr lang="en-US" sz="1800" i="1" dirty="0">
              <a:solidFill>
                <a:schemeClr val="accent2"/>
              </a:solidFill>
            </a:endParaRPr>
          </a:p>
          <a:p>
            <a:pPr algn="r"/>
            <a:endParaRPr lang="en-US" sz="1800" i="1" dirty="0">
              <a:solidFill>
                <a:schemeClr val="accent2"/>
              </a:solidFill>
            </a:endParaRPr>
          </a:p>
          <a:p>
            <a:pPr algn="r"/>
            <a:endParaRPr lang="en-US" sz="1800" i="1" dirty="0">
              <a:solidFill>
                <a:schemeClr val="accent2"/>
              </a:solidFill>
            </a:endParaRPr>
          </a:p>
          <a:p>
            <a:pPr algn="r"/>
            <a:endParaRPr lang="en-US" sz="1800" i="1" dirty="0">
              <a:solidFill>
                <a:schemeClr val="accent2"/>
              </a:solidFill>
            </a:endParaRPr>
          </a:p>
          <a:p>
            <a:pPr algn="r"/>
            <a:endParaRPr lang="en-US" sz="1800" i="1" dirty="0">
              <a:solidFill>
                <a:schemeClr val="accent2"/>
              </a:solidFill>
            </a:endParaRPr>
          </a:p>
          <a:p>
            <a:pPr algn="r"/>
            <a:endParaRPr lang="en-US" sz="1800" i="1" dirty="0">
              <a:solidFill>
                <a:schemeClr val="accent2"/>
              </a:solidFill>
            </a:endParaRPr>
          </a:p>
          <a:p>
            <a:pPr algn="r"/>
            <a:endParaRPr lang="en-US" sz="1800" i="1" dirty="0">
              <a:solidFill>
                <a:schemeClr val="accent2"/>
              </a:solidFill>
            </a:endParaRPr>
          </a:p>
          <a:p>
            <a:pPr marL="0" indent="0" algn="r">
              <a:buNone/>
            </a:pPr>
            <a:endParaRPr lang="en-US" sz="1800" i="1" dirty="0">
              <a:solidFill>
                <a:schemeClr val="accent2"/>
              </a:solidFill>
            </a:endParaRPr>
          </a:p>
          <a:p>
            <a:pPr marL="0" indent="0" algn="r">
              <a:buNone/>
            </a:pPr>
            <a:r>
              <a:rPr lang="en-US" sz="1800" i="1" dirty="0">
                <a:solidFill>
                  <a:schemeClr val="accent2"/>
                </a:solidFill>
              </a:rPr>
              <a:t>“ISPE has helped me foster personal as well as professional relationships, and I’ve met amazing industry influencers.” </a:t>
            </a:r>
          </a:p>
          <a:p>
            <a:pPr marL="0" indent="0" algn="r">
              <a:spcBef>
                <a:spcPts val="600"/>
              </a:spcBef>
              <a:buNone/>
            </a:pPr>
            <a:r>
              <a:rPr lang="en-US" sz="1400" dirty="0">
                <a:solidFill>
                  <a:schemeClr val="tx2"/>
                </a:solidFill>
              </a:rPr>
              <a:t>— </a:t>
            </a:r>
            <a:r>
              <a:rPr lang="en-US" sz="1400" i="1" dirty="0">
                <a:solidFill>
                  <a:schemeClr val="tx2"/>
                </a:solidFill>
              </a:rPr>
              <a:t>Danielle Vassalotti-Rebori, Senior Associate,</a:t>
            </a:r>
          </a:p>
          <a:p>
            <a:pPr marL="0" indent="0" algn="r">
              <a:spcBef>
                <a:spcPts val="600"/>
              </a:spcBef>
              <a:buNone/>
            </a:pPr>
            <a:r>
              <a:rPr lang="en-US" sz="1400" i="1" dirty="0">
                <a:solidFill>
                  <a:schemeClr val="tx2"/>
                </a:solidFill>
              </a:rPr>
              <a:t>Jacobs/</a:t>
            </a:r>
            <a:r>
              <a:rPr lang="en-US" sz="1400" i="1" dirty="0" err="1">
                <a:solidFill>
                  <a:schemeClr val="tx2"/>
                </a:solidFill>
              </a:rPr>
              <a:t>Wyber</a:t>
            </a:r>
            <a:r>
              <a:rPr lang="en-US" sz="1400" i="1" dirty="0">
                <a:solidFill>
                  <a:schemeClr val="tx2"/>
                </a:solidFill>
              </a:rPr>
              <a:t> Architects</a:t>
            </a:r>
            <a:endParaRPr lang="en-US" sz="200" i="1" dirty="0">
              <a:solidFill>
                <a:schemeClr val="tx2"/>
              </a:solidFill>
            </a:endParaRPr>
          </a:p>
        </p:txBody>
      </p:sp>
      <p:pic>
        <p:nvPicPr>
          <p:cNvPr id="1026" name="Picture 2">
            <a:extLst>
              <a:ext uri="{FF2B5EF4-FFF2-40B4-BE49-F238E27FC236}">
                <a16:creationId xmlns:a16="http://schemas.microsoft.com/office/drawing/2014/main" id="{A50656D2-EF39-40EE-B931-854447613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728" y="1461398"/>
            <a:ext cx="5000625"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5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Giving Back: The ISPE Foundation</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p:txBody>
          <a:bodyPr/>
          <a:lstStyle/>
          <a:p>
            <a:pPr marL="0" indent="0">
              <a:buClr>
                <a:schemeClr val="accent2"/>
              </a:buClr>
              <a:buNone/>
            </a:pPr>
            <a:r>
              <a:rPr lang="en-US" sz="2400" dirty="0">
                <a:solidFill>
                  <a:schemeClr val="tx2"/>
                </a:solidFill>
              </a:rPr>
              <a:t>The ISPE Foundation addresses new and evolving </a:t>
            </a:r>
            <a:br>
              <a:rPr lang="en-US" sz="2400" dirty="0">
                <a:solidFill>
                  <a:schemeClr val="tx2"/>
                </a:solidFill>
              </a:rPr>
            </a:br>
            <a:r>
              <a:rPr lang="en-US" sz="2400" dirty="0">
                <a:solidFill>
                  <a:schemeClr val="tx2"/>
                </a:solidFill>
              </a:rPr>
              <a:t>industry demands by supporting a dynamic range of </a:t>
            </a:r>
            <a:br>
              <a:rPr lang="en-US" sz="2400" dirty="0">
                <a:solidFill>
                  <a:schemeClr val="tx2"/>
                </a:solidFill>
              </a:rPr>
            </a:br>
            <a:r>
              <a:rPr lang="en-US" sz="2400" dirty="0">
                <a:solidFill>
                  <a:schemeClr val="tx2"/>
                </a:solidFill>
              </a:rPr>
              <a:t>new mission-related initiatives to create opportunity, </a:t>
            </a:r>
            <a:br>
              <a:rPr lang="en-US" sz="2400" dirty="0">
                <a:solidFill>
                  <a:schemeClr val="tx2"/>
                </a:solidFill>
              </a:rPr>
            </a:br>
            <a:r>
              <a:rPr lang="en-US" sz="2400" dirty="0">
                <a:solidFill>
                  <a:schemeClr val="tx2"/>
                </a:solidFill>
              </a:rPr>
              <a:t>equality, and success for the global pharmaceutical </a:t>
            </a:r>
            <a:br>
              <a:rPr lang="en-US" sz="2400" dirty="0">
                <a:solidFill>
                  <a:schemeClr val="tx2"/>
                </a:solidFill>
              </a:rPr>
            </a:br>
            <a:r>
              <a:rPr lang="en-US" sz="2400" dirty="0">
                <a:solidFill>
                  <a:schemeClr val="tx2"/>
                </a:solidFill>
              </a:rPr>
              <a:t>industry through programs including:</a:t>
            </a:r>
          </a:p>
          <a:p>
            <a:pPr lvl="1">
              <a:spcBef>
                <a:spcPts val="3000"/>
              </a:spcBef>
              <a:buClr>
                <a:schemeClr val="accent2"/>
              </a:buClr>
              <a:buFont typeface="Wingdings" pitchFamily="2" charset="2"/>
              <a:buChar char="§"/>
            </a:pPr>
            <a:r>
              <a:rPr lang="en-US" sz="2000" b="1" dirty="0">
                <a:solidFill>
                  <a:schemeClr val="accent1"/>
                </a:solidFill>
              </a:rPr>
              <a:t>Building the Workforce for the Future – </a:t>
            </a:r>
            <a:r>
              <a:rPr lang="en-US" sz="2000" dirty="0">
                <a:solidFill>
                  <a:schemeClr val="tx2"/>
                </a:solidFill>
              </a:rPr>
              <a:t>attracting, educating, and training talented students and Young Professionals by providing financial support to further their professional development through the </a:t>
            </a:r>
            <a:r>
              <a:rPr lang="en-US" sz="2000" dirty="0">
                <a:solidFill>
                  <a:schemeClr val="accent1"/>
                </a:solidFill>
              </a:rPr>
              <a:t>ISPE Travel Grant Program.</a:t>
            </a:r>
          </a:p>
          <a:p>
            <a:pPr lvl="1">
              <a:spcBef>
                <a:spcPts val="3000"/>
              </a:spcBef>
              <a:buClr>
                <a:schemeClr val="accent2"/>
              </a:buClr>
              <a:buFont typeface="Wingdings" pitchFamily="2" charset="2"/>
              <a:buChar char="§"/>
            </a:pPr>
            <a:r>
              <a:rPr lang="en-US" sz="2000" b="1" dirty="0">
                <a:solidFill>
                  <a:schemeClr val="accent1"/>
                </a:solidFill>
              </a:rPr>
              <a:t>Empowering Women and Increasing Diversity –</a:t>
            </a:r>
            <a:r>
              <a:rPr lang="en-US" sz="2000" dirty="0">
                <a:solidFill>
                  <a:schemeClr val="tx2"/>
                </a:solidFill>
              </a:rPr>
              <a:t> providing professional training and education, fostering mentorship and networking for women and ethnically diverse people, and driving the successful career progression of under-represented groups within our industry.</a:t>
            </a:r>
          </a:p>
          <a:p>
            <a:pPr lvl="1">
              <a:spcBef>
                <a:spcPts val="3000"/>
              </a:spcBef>
              <a:buClr>
                <a:schemeClr val="accent2"/>
              </a:buClr>
              <a:buFont typeface="Wingdings" pitchFamily="2" charset="2"/>
              <a:buChar char="§"/>
            </a:pPr>
            <a:r>
              <a:rPr lang="en-US" sz="2000" b="1" dirty="0">
                <a:solidFill>
                  <a:schemeClr val="accent1"/>
                </a:solidFill>
              </a:rPr>
              <a:t>Global Knowledge Management –</a:t>
            </a:r>
            <a:r>
              <a:rPr lang="en-US" sz="2000" dirty="0">
                <a:solidFill>
                  <a:schemeClr val="tx2"/>
                </a:solidFill>
              </a:rPr>
              <a:t> making ISPE’s highly regarded industry Guides available to emerging markets through the </a:t>
            </a:r>
            <a:r>
              <a:rPr lang="en-US" sz="2000" dirty="0">
                <a:solidFill>
                  <a:schemeClr val="accent1"/>
                </a:solidFill>
              </a:rPr>
              <a:t>Emerging Markets Knowledge Exchange, </a:t>
            </a:r>
            <a:r>
              <a:rPr lang="en-US" sz="2000" dirty="0">
                <a:solidFill>
                  <a:schemeClr val="tx2"/>
                </a:solidFill>
              </a:rPr>
              <a:t>and training global regulators in industry best practices through the </a:t>
            </a:r>
            <a:r>
              <a:rPr lang="en-US" sz="2000" dirty="0">
                <a:solidFill>
                  <a:schemeClr val="accent1"/>
                </a:solidFill>
              </a:rPr>
              <a:t>Global Training and Harmonization Fund.</a:t>
            </a:r>
          </a:p>
        </p:txBody>
      </p:sp>
      <p:pic>
        <p:nvPicPr>
          <p:cNvPr id="5" name="Picture 4">
            <a:extLst>
              <a:ext uri="{FF2B5EF4-FFF2-40B4-BE49-F238E27FC236}">
                <a16:creationId xmlns:a16="http://schemas.microsoft.com/office/drawing/2014/main" id="{1AA90EEE-8EAA-4F4C-B73B-7C5DDA7FEF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41810" y="1371601"/>
            <a:ext cx="5426760" cy="1889318"/>
          </a:xfrm>
          <a:prstGeom prst="rect">
            <a:avLst/>
          </a:prstGeom>
        </p:spPr>
      </p:pic>
    </p:spTree>
    <p:extLst>
      <p:ext uri="{BB962C8B-B14F-4D97-AF65-F5344CB8AC3E}">
        <p14:creationId xmlns:p14="http://schemas.microsoft.com/office/powerpoint/2010/main" val="103777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a:xfrm>
            <a:off x="973394" y="273132"/>
            <a:ext cx="13195176" cy="1216455"/>
          </a:xfrm>
        </p:spPr>
        <p:txBody>
          <a:bodyPr/>
          <a:lstStyle/>
          <a:p>
            <a:r>
              <a:rPr lang="en-US" dirty="0"/>
              <a:t>ISPE Students and Young Professionals – </a:t>
            </a:r>
            <a:br>
              <a:rPr lang="en-US" dirty="0"/>
            </a:br>
            <a:r>
              <a:rPr lang="en-US" dirty="0"/>
              <a:t>The Future of the Industry</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721923"/>
            <a:ext cx="7959591" cy="5519536"/>
          </a:xfrm>
        </p:spPr>
        <p:txBody>
          <a:bodyPr/>
          <a:lstStyle/>
          <a:p>
            <a:pPr marL="0" indent="0">
              <a:buClr>
                <a:schemeClr val="accent2"/>
              </a:buClr>
              <a:buNone/>
            </a:pPr>
            <a:r>
              <a:rPr lang="en-US" sz="2800" b="1" dirty="0">
                <a:solidFill>
                  <a:schemeClr val="accent2"/>
                </a:solidFill>
              </a:rPr>
              <a:t>Still in school or just graduated? Join ISPE!</a:t>
            </a:r>
          </a:p>
          <a:p>
            <a:pPr lvl="1">
              <a:spcBef>
                <a:spcPts val="1800"/>
              </a:spcBef>
              <a:buClr>
                <a:schemeClr val="accent2"/>
              </a:buClr>
              <a:buFont typeface="Wingdings" pitchFamily="2" charset="2"/>
              <a:buChar char="§"/>
            </a:pPr>
            <a:r>
              <a:rPr lang="en-US" sz="2200" b="1" dirty="0">
                <a:solidFill>
                  <a:schemeClr val="accent1"/>
                </a:solidFill>
              </a:rPr>
              <a:t>Student Members – $29/€29</a:t>
            </a:r>
            <a:br>
              <a:rPr lang="en-US" sz="2200" b="1" dirty="0">
                <a:solidFill>
                  <a:schemeClr val="accent1"/>
                </a:solidFill>
              </a:rPr>
            </a:br>
            <a:r>
              <a:rPr lang="en-US" sz="2200" dirty="0">
                <a:solidFill>
                  <a:schemeClr val="tx2"/>
                </a:solidFill>
              </a:rPr>
              <a:t>Individuals enrolled full-time at a college, university, or other academic institution; while in school and for one year following graduation.</a:t>
            </a:r>
          </a:p>
          <a:p>
            <a:pPr lvl="1">
              <a:spcBef>
                <a:spcPts val="1200"/>
              </a:spcBef>
              <a:buClr>
                <a:schemeClr val="accent2"/>
              </a:buClr>
              <a:buFont typeface="Wingdings" pitchFamily="2" charset="2"/>
              <a:buChar char="§"/>
            </a:pPr>
            <a:r>
              <a:rPr lang="en-US" sz="2200" b="1" dirty="0">
                <a:solidFill>
                  <a:schemeClr val="accent1"/>
                </a:solidFill>
              </a:rPr>
              <a:t>Emerging Economy Students – $10/€10</a:t>
            </a:r>
            <a:br>
              <a:rPr lang="en-US" sz="2200" b="1" dirty="0">
                <a:solidFill>
                  <a:schemeClr val="accent1"/>
                </a:solidFill>
              </a:rPr>
            </a:br>
            <a:r>
              <a:rPr lang="en-US" sz="2200" dirty="0">
                <a:solidFill>
                  <a:schemeClr val="tx2"/>
                </a:solidFill>
              </a:rPr>
              <a:t>Individual students residing in an emerging economy country receive discounted dues.</a:t>
            </a:r>
          </a:p>
          <a:p>
            <a:pPr lvl="1">
              <a:spcBef>
                <a:spcPts val="1200"/>
              </a:spcBef>
              <a:buClr>
                <a:schemeClr val="accent2"/>
              </a:buClr>
              <a:buFont typeface="Wingdings" pitchFamily="2" charset="2"/>
              <a:buChar char="§"/>
            </a:pPr>
            <a:r>
              <a:rPr lang="en-US" sz="2200" b="1" dirty="0">
                <a:solidFill>
                  <a:schemeClr val="accent1"/>
                </a:solidFill>
              </a:rPr>
              <a:t>Young Professional Members – $121/€107</a:t>
            </a:r>
            <a:br>
              <a:rPr lang="en-US" sz="2200" b="1" dirty="0">
                <a:solidFill>
                  <a:schemeClr val="accent1"/>
                </a:solidFill>
              </a:rPr>
            </a:br>
            <a:r>
              <a:rPr lang="en-US" sz="2200" dirty="0">
                <a:solidFill>
                  <a:schemeClr val="tx2"/>
                </a:solidFill>
              </a:rPr>
              <a:t>Individuals starting in the industry, for up to five years after graduation.</a:t>
            </a:r>
          </a:p>
          <a:p>
            <a:pPr lvl="1">
              <a:spcBef>
                <a:spcPts val="1200"/>
              </a:spcBef>
              <a:buClr>
                <a:schemeClr val="accent2"/>
              </a:buClr>
              <a:buFont typeface="Wingdings" pitchFamily="2" charset="2"/>
              <a:buChar char="§"/>
            </a:pPr>
            <a:r>
              <a:rPr lang="en-US" sz="2200" b="1" dirty="0">
                <a:solidFill>
                  <a:schemeClr val="accent1"/>
                </a:solidFill>
              </a:rPr>
              <a:t>Emerging </a:t>
            </a:r>
            <a:r>
              <a:rPr lang="en-US" sz="2200" b="1" dirty="0" err="1">
                <a:solidFill>
                  <a:schemeClr val="accent1"/>
                </a:solidFill>
              </a:rPr>
              <a:t>EconomyYoung</a:t>
            </a:r>
            <a:r>
              <a:rPr lang="en-US" sz="2200" b="1" dirty="0">
                <a:solidFill>
                  <a:schemeClr val="accent1"/>
                </a:solidFill>
              </a:rPr>
              <a:t> Professional Members – $62/€55</a:t>
            </a:r>
            <a:br>
              <a:rPr lang="en-US" sz="2200" b="1" dirty="0">
                <a:solidFill>
                  <a:schemeClr val="accent1"/>
                </a:solidFill>
              </a:rPr>
            </a:br>
            <a:r>
              <a:rPr lang="en-US" sz="2200" dirty="0">
                <a:solidFill>
                  <a:schemeClr val="tx2"/>
                </a:solidFill>
              </a:rPr>
              <a:t>Individuals residing in an emerging economy country and starting in the industry receive discounts for up to five years after graduation.</a:t>
            </a:r>
          </a:p>
          <a:p>
            <a:pPr lvl="1">
              <a:spcBef>
                <a:spcPts val="1200"/>
              </a:spcBef>
              <a:buClr>
                <a:schemeClr val="accent2"/>
              </a:buClr>
              <a:buFont typeface="Wingdings" pitchFamily="2" charset="2"/>
              <a:buChar char="§"/>
            </a:pPr>
            <a:endParaRPr lang="en-US" sz="2400" dirty="0">
              <a:solidFill>
                <a:schemeClr val="tx2"/>
              </a:solidFill>
            </a:endParaRP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stretch>
            <a:fillRect/>
          </a:stretch>
        </p:blipFill>
        <p:spPr>
          <a:xfrm>
            <a:off x="10129838" y="1548382"/>
            <a:ext cx="4038731" cy="4038731"/>
          </a:xfrm>
          <a:prstGeom prst="rect">
            <a:avLst/>
          </a:prstGeom>
        </p:spPr>
      </p:pic>
      <p:sp>
        <p:nvSpPr>
          <p:cNvPr id="4" name="Rectangle 3">
            <a:extLst>
              <a:ext uri="{FF2B5EF4-FFF2-40B4-BE49-F238E27FC236}">
                <a16:creationId xmlns:a16="http://schemas.microsoft.com/office/drawing/2014/main" id="{B6E5D703-58D7-4949-9B83-E6F464D561C7}"/>
              </a:ext>
            </a:extLst>
          </p:cNvPr>
          <p:cNvSpPr/>
          <p:nvPr/>
        </p:nvSpPr>
        <p:spPr>
          <a:xfrm>
            <a:off x="9315450" y="5811409"/>
            <a:ext cx="4716622" cy="1400383"/>
          </a:xfrm>
          <a:prstGeom prst="rect">
            <a:avLst/>
          </a:prstGeom>
        </p:spPr>
        <p:txBody>
          <a:bodyPr wrap="square" lIns="0" tIns="0" rIns="0" bIns="0">
            <a:spAutoFit/>
          </a:bodyPr>
          <a:lstStyle/>
          <a:p>
            <a:pPr algn="r"/>
            <a:r>
              <a:rPr lang="en-US" sz="1800" i="1" dirty="0">
                <a:solidFill>
                  <a:schemeClr val="accent2"/>
                </a:solidFill>
              </a:rPr>
              <a:t>“I started as an undergrad student. The connections I made through ISPE were the people who recommended me for interviews for all of my previous and current roles.” </a:t>
            </a:r>
          </a:p>
          <a:p>
            <a:pPr algn="r">
              <a:spcBef>
                <a:spcPts val="600"/>
              </a:spcBef>
            </a:pPr>
            <a:r>
              <a:rPr lang="en-US" sz="1400" dirty="0">
                <a:solidFill>
                  <a:schemeClr val="tx2"/>
                </a:solidFill>
              </a:rPr>
              <a:t>— Brody Stara, Senior Consultant, Ernst &amp; Young</a:t>
            </a:r>
          </a:p>
        </p:txBody>
      </p:sp>
    </p:spTree>
    <p:extLst>
      <p:ext uri="{BB962C8B-B14F-4D97-AF65-F5344CB8AC3E}">
        <p14:creationId xmlns:p14="http://schemas.microsoft.com/office/powerpoint/2010/main" val="172697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What is ISPE?</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641231"/>
            <a:ext cx="6435591" cy="5600227"/>
          </a:xfrm>
        </p:spPr>
        <p:txBody>
          <a:bodyPr/>
          <a:lstStyle/>
          <a:p>
            <a:pPr marL="0" indent="0">
              <a:buNone/>
            </a:pPr>
            <a:r>
              <a:rPr lang="en-US" sz="2800" dirty="0">
                <a:solidFill>
                  <a:schemeClr val="tx2"/>
                </a:solidFill>
              </a:rPr>
              <a:t>ISPE, the International Society for Pharmaceutical Engineering, is the world’s largest not-for-profit association serving its members by leading scientific, technical, and regulatory advancement throughout the entire pharmaceutical lifecycle.</a:t>
            </a:r>
          </a:p>
          <a:p>
            <a:pPr marL="0" indent="0">
              <a:buNone/>
            </a:pPr>
            <a:r>
              <a:rPr lang="en-US" sz="2800" dirty="0">
                <a:solidFill>
                  <a:schemeClr val="tx2"/>
                </a:solidFill>
              </a:rPr>
              <a:t>ISPE is committed to the advancement of the educational and technical knowledge of its members through forums for the exchange of ideas and practical experience.</a:t>
            </a:r>
          </a:p>
        </p:txBody>
      </p:sp>
      <p:pic>
        <p:nvPicPr>
          <p:cNvPr id="5" name="Picture 4">
            <a:extLst>
              <a:ext uri="{FF2B5EF4-FFF2-40B4-BE49-F238E27FC236}">
                <a16:creationId xmlns:a16="http://schemas.microsoft.com/office/drawing/2014/main" id="{6E09E94F-46BC-EC46-8D3A-A8C7920382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0705" y="2655955"/>
            <a:ext cx="5777865" cy="1845707"/>
          </a:xfrm>
          <a:prstGeom prst="rect">
            <a:avLst/>
          </a:prstGeom>
        </p:spPr>
      </p:pic>
    </p:spTree>
    <p:extLst>
      <p:ext uri="{BB962C8B-B14F-4D97-AF65-F5344CB8AC3E}">
        <p14:creationId xmlns:p14="http://schemas.microsoft.com/office/powerpoint/2010/main" val="3133740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Student and Young Professional Activities</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7"/>
            <a:ext cx="8440572" cy="5386226"/>
          </a:xfrm>
        </p:spPr>
        <p:txBody>
          <a:bodyPr/>
          <a:lstStyle/>
          <a:p>
            <a:pPr marL="0" indent="0">
              <a:buClr>
                <a:schemeClr val="accent2"/>
              </a:buClr>
              <a:buNone/>
            </a:pPr>
            <a:r>
              <a:rPr lang="en-US" sz="2400" dirty="0">
                <a:solidFill>
                  <a:schemeClr val="tx2"/>
                </a:solidFill>
              </a:rPr>
              <a:t>Get to know your local Affiliate or Chapter so you can attend:</a:t>
            </a:r>
          </a:p>
          <a:p>
            <a:pPr lvl="1">
              <a:spcBef>
                <a:spcPts val="2400"/>
              </a:spcBef>
              <a:buClr>
                <a:schemeClr val="accent2"/>
              </a:buClr>
              <a:buFont typeface="Wingdings" pitchFamily="2" charset="2"/>
              <a:buChar char="§"/>
            </a:pPr>
            <a:r>
              <a:rPr lang="en-US" sz="2400" b="1" dirty="0">
                <a:solidFill>
                  <a:schemeClr val="accent1"/>
                </a:solidFill>
              </a:rPr>
              <a:t>Social activities, </a:t>
            </a:r>
            <a:r>
              <a:rPr lang="en-US" sz="2400" dirty="0">
                <a:solidFill>
                  <a:schemeClr val="tx2"/>
                </a:solidFill>
              </a:rPr>
              <a:t>such as happy hours, bowling, or local networking events</a:t>
            </a:r>
          </a:p>
          <a:p>
            <a:pPr lvl="1">
              <a:spcBef>
                <a:spcPts val="1200"/>
              </a:spcBef>
              <a:buClr>
                <a:schemeClr val="accent2"/>
              </a:buClr>
              <a:buFont typeface="Wingdings" pitchFamily="2" charset="2"/>
              <a:buChar char="§"/>
            </a:pPr>
            <a:r>
              <a:rPr lang="en-US" sz="2400" b="1" dirty="0">
                <a:solidFill>
                  <a:schemeClr val="accent1"/>
                </a:solidFill>
              </a:rPr>
              <a:t>Educational activities, </a:t>
            </a:r>
            <a:r>
              <a:rPr lang="en-US" sz="2400" dirty="0">
                <a:solidFill>
                  <a:schemeClr val="tx2"/>
                </a:solidFill>
              </a:rPr>
              <a:t>such as educational and training sessions, soft-skill facilitation, workshops, industry guest speakers, annual Hackathons, and tours of industry facilities </a:t>
            </a:r>
          </a:p>
          <a:p>
            <a:pPr lvl="1">
              <a:spcBef>
                <a:spcPts val="1200"/>
              </a:spcBef>
              <a:buClr>
                <a:schemeClr val="accent2"/>
              </a:buClr>
              <a:buFont typeface="Wingdings" pitchFamily="2" charset="2"/>
              <a:buChar char="§"/>
            </a:pPr>
            <a:r>
              <a:rPr lang="en-US" sz="2400" b="1" dirty="0">
                <a:solidFill>
                  <a:schemeClr val="accent1"/>
                </a:solidFill>
              </a:rPr>
              <a:t>Career development activities, </a:t>
            </a:r>
            <a:r>
              <a:rPr lang="en-US" sz="2400" dirty="0">
                <a:solidFill>
                  <a:schemeClr val="tx2"/>
                </a:solidFill>
              </a:rPr>
              <a:t>such as mentorship programs, interactions with industry professionals, ISPE conference attendance, scholarship opportunities, and more</a:t>
            </a:r>
          </a:p>
          <a:p>
            <a:pPr lvl="1">
              <a:spcBef>
                <a:spcPts val="1200"/>
              </a:spcBef>
              <a:buClr>
                <a:schemeClr val="accent2"/>
              </a:buClr>
              <a:buFont typeface="Wingdings" pitchFamily="2" charset="2"/>
              <a:buChar char="§"/>
            </a:pPr>
            <a:r>
              <a:rPr lang="en-US" sz="2400" b="1" dirty="0">
                <a:solidFill>
                  <a:srgbClr val="0070C0"/>
                </a:solidFill>
              </a:rPr>
              <a:t>Participation in local and international competitions</a:t>
            </a:r>
            <a:r>
              <a:rPr lang="en-US" sz="2400" dirty="0">
                <a:solidFill>
                  <a:schemeClr val="tx2"/>
                </a:solidFill>
              </a:rPr>
              <a:t>, including presenting your work at the ISPE Annual Meeting</a:t>
            </a:r>
          </a:p>
          <a:p>
            <a:pPr marL="548640" lvl="1" indent="0">
              <a:spcBef>
                <a:spcPts val="1200"/>
              </a:spcBef>
              <a:buClr>
                <a:schemeClr val="accent2"/>
              </a:buClr>
              <a:buNone/>
            </a:pPr>
            <a:endParaRPr lang="en-US" sz="2400" dirty="0">
              <a:solidFill>
                <a:schemeClr val="tx2"/>
              </a:solidFill>
            </a:endParaRP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8044" y="1512726"/>
            <a:ext cx="4200525" cy="4200525"/>
          </a:xfrm>
          <a:prstGeom prst="rect">
            <a:avLst/>
          </a:prstGeom>
        </p:spPr>
      </p:pic>
      <p:sp>
        <p:nvSpPr>
          <p:cNvPr id="4" name="TextBox 3">
            <a:extLst>
              <a:ext uri="{FF2B5EF4-FFF2-40B4-BE49-F238E27FC236}">
                <a16:creationId xmlns:a16="http://schemas.microsoft.com/office/drawing/2014/main" id="{3451C23E-5C2A-494A-96F4-ADF5EE8AE830}"/>
              </a:ext>
            </a:extLst>
          </p:cNvPr>
          <p:cNvSpPr txBox="1"/>
          <p:nvPr/>
        </p:nvSpPr>
        <p:spPr>
          <a:xfrm>
            <a:off x="8771710" y="6178559"/>
            <a:ext cx="5710368" cy="1123384"/>
          </a:xfrm>
          <a:prstGeom prst="rect">
            <a:avLst/>
          </a:prstGeom>
          <a:noFill/>
        </p:spPr>
        <p:txBody>
          <a:bodyPr wrap="square" lIns="0" tIns="0" rIns="0" bIns="0" rtlCol="0">
            <a:spAutoFit/>
          </a:bodyPr>
          <a:lstStyle/>
          <a:p>
            <a:pPr algn="r"/>
            <a:r>
              <a:rPr lang="en-US" sz="1800" i="1" dirty="0">
                <a:solidFill>
                  <a:schemeClr val="accent2"/>
                </a:solidFill>
              </a:rPr>
              <a:t>“I joined in university and gained technical knowledge by attending ISPE seminars. Because of those seminars, I got my first job and now I’m a committee chair!” </a:t>
            </a:r>
          </a:p>
          <a:p>
            <a:pPr algn="r">
              <a:spcBef>
                <a:spcPts val="600"/>
              </a:spcBef>
            </a:pPr>
            <a:r>
              <a:rPr lang="en-US" sz="1400" dirty="0">
                <a:solidFill>
                  <a:schemeClr val="tx2"/>
                </a:solidFill>
              </a:rPr>
              <a:t>— Rachel Anne (Raine) Fernandez, ISPE Philippines Affiliate</a:t>
            </a:r>
          </a:p>
        </p:txBody>
      </p:sp>
    </p:spTree>
    <p:extLst>
      <p:ext uri="{BB962C8B-B14F-4D97-AF65-F5344CB8AC3E}">
        <p14:creationId xmlns:p14="http://schemas.microsoft.com/office/powerpoint/2010/main" val="382136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pPr algn="just"/>
            <a:r>
              <a:rPr lang="en-US"/>
              <a:t>Join </a:t>
            </a:r>
            <a:r>
              <a:rPr lang="en-US" dirty="0"/>
              <a:t>a Student Chapter Near You	</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280267"/>
            <a:ext cx="7798316" cy="5076676"/>
          </a:xfrm>
        </p:spPr>
        <p:txBody>
          <a:bodyPr/>
          <a:lstStyle/>
          <a:p>
            <a:pPr>
              <a:buClr>
                <a:schemeClr val="accent2"/>
              </a:buClr>
              <a:buFont typeface="Wingdings" panose="05000000000000000000" pitchFamily="2" charset="2"/>
              <a:buChar char="§"/>
            </a:pPr>
            <a:r>
              <a:rPr lang="en-US" sz="2880" b="1" dirty="0">
                <a:solidFill>
                  <a:schemeClr val="accent2"/>
                </a:solidFill>
              </a:rPr>
              <a:t>Enhance your education </a:t>
            </a:r>
            <a:r>
              <a:rPr lang="en-US" sz="2880" dirty="0">
                <a:solidFill>
                  <a:schemeClr val="tx2"/>
                </a:solidFill>
              </a:rPr>
              <a:t>and jump-start your career with ISPE Student Membership</a:t>
            </a:r>
          </a:p>
          <a:p>
            <a:pPr>
              <a:buClr>
                <a:schemeClr val="accent2"/>
              </a:buClr>
              <a:buFont typeface="Wingdings" panose="05000000000000000000" pitchFamily="2" charset="2"/>
              <a:buChar char="§"/>
            </a:pPr>
            <a:r>
              <a:rPr lang="en-US" sz="2880" b="1" dirty="0">
                <a:solidFill>
                  <a:schemeClr val="accent2"/>
                </a:solidFill>
              </a:rPr>
              <a:t>Enjoy Student discounts </a:t>
            </a:r>
            <a:r>
              <a:rPr lang="en-US" sz="2880" dirty="0">
                <a:solidFill>
                  <a:schemeClr val="tx2"/>
                </a:solidFill>
              </a:rPr>
              <a:t>that include low membership rates throughout school and for one year after graduation. Stay with ISPE as a Young Professional to maintain all ISPE benefits at a discounted rate for up to five years after graduation.  </a:t>
            </a:r>
          </a:p>
          <a:p>
            <a:pPr>
              <a:buClr>
                <a:schemeClr val="accent2"/>
              </a:buClr>
              <a:buFont typeface="Wingdings" panose="05000000000000000000" pitchFamily="2" charset="2"/>
              <a:buChar char="§"/>
            </a:pPr>
            <a:r>
              <a:rPr lang="en-US" sz="2880" dirty="0">
                <a:solidFill>
                  <a:schemeClr val="tx2"/>
                </a:solidFill>
              </a:rPr>
              <a:t>Learn more about ISPE Student Chapters: </a:t>
            </a:r>
            <a:r>
              <a:rPr lang="en-US" sz="2880" dirty="0">
                <a:solidFill>
                  <a:schemeClr val="tx2"/>
                </a:solidFill>
                <a:hlinkClick r:id="rId2"/>
              </a:rPr>
              <a:t>https://ispe.org/membership/students/chapters</a:t>
            </a:r>
            <a:endParaRPr lang="en-US" sz="2880" dirty="0">
              <a:solidFill>
                <a:schemeClr val="tx2"/>
              </a:solidFill>
            </a:endParaRPr>
          </a:p>
          <a:p>
            <a:pPr marL="0" indent="0">
              <a:buClr>
                <a:schemeClr val="accent2"/>
              </a:buClr>
              <a:buNone/>
            </a:pPr>
            <a:endParaRPr lang="en-US" sz="2880" dirty="0">
              <a:solidFill>
                <a:schemeClr val="tx2"/>
              </a:solidFill>
            </a:endParaRPr>
          </a:p>
        </p:txBody>
      </p:sp>
      <p:sp>
        <p:nvSpPr>
          <p:cNvPr id="4" name="TextBox 3">
            <a:extLst>
              <a:ext uri="{FF2B5EF4-FFF2-40B4-BE49-F238E27FC236}">
                <a16:creationId xmlns:a16="http://schemas.microsoft.com/office/drawing/2014/main" id="{3451C23E-5C2A-494A-96F4-ADF5EE8AE830}"/>
              </a:ext>
            </a:extLst>
          </p:cNvPr>
          <p:cNvSpPr txBox="1"/>
          <p:nvPr/>
        </p:nvSpPr>
        <p:spPr>
          <a:xfrm>
            <a:off x="5982159" y="5866071"/>
            <a:ext cx="8499919" cy="1400383"/>
          </a:xfrm>
          <a:prstGeom prst="rect">
            <a:avLst/>
          </a:prstGeom>
          <a:noFill/>
        </p:spPr>
        <p:txBody>
          <a:bodyPr wrap="square" lIns="0" tIns="0" rIns="0" bIns="0" rtlCol="0">
            <a:spAutoFit/>
          </a:bodyPr>
          <a:lstStyle/>
          <a:p>
            <a:pPr algn="r"/>
            <a:r>
              <a:rPr lang="en-US" sz="1800" i="1" dirty="0">
                <a:solidFill>
                  <a:schemeClr val="accent2"/>
                </a:solidFill>
              </a:rPr>
              <a:t>“My involvement with ISPE has helped me gain and develop numerous skills I wouldn’t have learned in school, has helped me grow an extensive network, and has offered me training and education courses in dozens of areas I would not have known about otherwise.</a:t>
            </a:r>
          </a:p>
          <a:p>
            <a:pPr algn="r">
              <a:spcBef>
                <a:spcPts val="600"/>
              </a:spcBef>
            </a:pPr>
            <a:r>
              <a:rPr lang="en-US" sz="1400" dirty="0">
                <a:solidFill>
                  <a:schemeClr val="tx2"/>
                </a:solidFill>
              </a:rPr>
              <a:t>— Tony Le, former ISPE Student Member; current ISPE Young Professional, CAI</a:t>
            </a:r>
          </a:p>
        </p:txBody>
      </p:sp>
      <p:pic>
        <p:nvPicPr>
          <p:cNvPr id="6" name="Picture 5">
            <a:extLst>
              <a:ext uri="{FF2B5EF4-FFF2-40B4-BE49-F238E27FC236}">
                <a16:creationId xmlns:a16="http://schemas.microsoft.com/office/drawing/2014/main" id="{4370ED47-41CF-46FA-AAB8-9BC3989D5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1208" y="3389810"/>
            <a:ext cx="5777865" cy="1845707"/>
          </a:xfrm>
          <a:prstGeom prst="rect">
            <a:avLst/>
          </a:prstGeom>
        </p:spPr>
      </p:pic>
    </p:spTree>
    <p:extLst>
      <p:ext uri="{BB962C8B-B14F-4D97-AF65-F5344CB8AC3E}">
        <p14:creationId xmlns:p14="http://schemas.microsoft.com/office/powerpoint/2010/main" val="3304663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8896-0DE2-734B-BF37-D5B25F879479}"/>
              </a:ext>
            </a:extLst>
          </p:cNvPr>
          <p:cNvSpPr>
            <a:spLocks noGrp="1"/>
          </p:cNvSpPr>
          <p:nvPr>
            <p:ph type="title"/>
          </p:nvPr>
        </p:nvSpPr>
        <p:spPr/>
        <p:txBody>
          <a:bodyPr/>
          <a:lstStyle/>
          <a:p>
            <a:r>
              <a:rPr lang="en-US" dirty="0"/>
              <a:t>See How ISPE Membership </a:t>
            </a:r>
            <a:br>
              <a:rPr lang="en-US" dirty="0"/>
            </a:br>
            <a:r>
              <a:rPr lang="en-US" dirty="0"/>
              <a:t>Can Benefit You!</a:t>
            </a:r>
          </a:p>
        </p:txBody>
      </p:sp>
      <p:sp>
        <p:nvSpPr>
          <p:cNvPr id="3" name="Text Placeholder 2">
            <a:extLst>
              <a:ext uri="{FF2B5EF4-FFF2-40B4-BE49-F238E27FC236}">
                <a16:creationId xmlns:a16="http://schemas.microsoft.com/office/drawing/2014/main" id="{AF02019D-B006-4249-A234-740E977BD73C}"/>
              </a:ext>
            </a:extLst>
          </p:cNvPr>
          <p:cNvSpPr>
            <a:spLocks noGrp="1"/>
          </p:cNvSpPr>
          <p:nvPr>
            <p:ph type="body" idx="1"/>
          </p:nvPr>
        </p:nvSpPr>
        <p:spPr>
          <a:xfrm>
            <a:off x="479686" y="2847703"/>
            <a:ext cx="13716000" cy="704970"/>
          </a:xfrm>
        </p:spPr>
        <p:txBody>
          <a:bodyPr/>
          <a:lstStyle/>
          <a:p>
            <a:r>
              <a:rPr lang="en-US" sz="2800" b="1" dirty="0" err="1">
                <a:solidFill>
                  <a:schemeClr val="accent2"/>
                </a:solidFill>
              </a:rPr>
              <a:t>ISPE.org</a:t>
            </a:r>
            <a:r>
              <a:rPr lang="en-US" sz="2800" b="1" dirty="0">
                <a:solidFill>
                  <a:schemeClr val="accent2"/>
                </a:solidFill>
              </a:rPr>
              <a:t>/Membership</a:t>
            </a:r>
          </a:p>
        </p:txBody>
      </p:sp>
    </p:spTree>
    <p:extLst>
      <p:ext uri="{BB962C8B-B14F-4D97-AF65-F5344CB8AC3E}">
        <p14:creationId xmlns:p14="http://schemas.microsoft.com/office/powerpoint/2010/main" val="382910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Students Succeed with ISPE</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375955"/>
            <a:ext cx="13465417" cy="5865504"/>
          </a:xfrm>
        </p:spPr>
        <p:txBody>
          <a:bodyPr vert="horz" lIns="0" tIns="0" rIns="0" bIns="0" rtlCol="0" anchor="t">
            <a:noAutofit/>
          </a:bodyPr>
          <a:lstStyle/>
          <a:p>
            <a:pPr marL="0" indent="0">
              <a:buNone/>
            </a:pPr>
            <a:r>
              <a:rPr lang="en-US" sz="2000" dirty="0">
                <a:solidFill>
                  <a:schemeClr val="tx2"/>
                </a:solidFill>
              </a:rPr>
              <a:t>“</a:t>
            </a:r>
            <a:r>
              <a:rPr lang="en-US" sz="2000" i="1" dirty="0">
                <a:solidFill>
                  <a:schemeClr val="tx2"/>
                </a:solidFill>
              </a:rPr>
              <a:t>As a student, being in an ISPE chapter has been a wonderful experience, personally as well as professionally. It was great to interact with young professionals and pioneers in the global pharmaceutical industry during ISPE’s 2017 Annual Meeting. I learned so much</a:t>
            </a:r>
            <a:r>
              <a:rPr lang="en-US" sz="2000" dirty="0">
                <a:solidFill>
                  <a:schemeClr val="tx2"/>
                </a:solidFill>
              </a:rPr>
              <a:t>.” Himanshu </a:t>
            </a:r>
            <a:r>
              <a:rPr lang="en-US" sz="2000" err="1">
                <a:solidFill>
                  <a:schemeClr val="tx2"/>
                </a:solidFill>
              </a:rPr>
              <a:t>Kathuria</a:t>
            </a:r>
            <a:r>
              <a:rPr lang="en-US" sz="2000" dirty="0">
                <a:solidFill>
                  <a:schemeClr val="tx2"/>
                </a:solidFill>
              </a:rPr>
              <a:t>, Student, National University of Singapore</a:t>
            </a:r>
          </a:p>
          <a:p>
            <a:pPr marL="0" indent="0">
              <a:buNone/>
            </a:pPr>
            <a:r>
              <a:rPr lang="en-US" sz="2000" dirty="0">
                <a:solidFill>
                  <a:schemeClr val="tx2"/>
                </a:solidFill>
              </a:rPr>
              <a:t>“</a:t>
            </a:r>
            <a:r>
              <a:rPr lang="en-US" sz="2000" i="1" dirty="0">
                <a:solidFill>
                  <a:schemeClr val="tx2"/>
                </a:solidFill>
              </a:rPr>
              <a:t>Since joining ISPE as an undergraduate student almost ten years ago, I have had many opportunities to stay actively involved in ISPE by volunteering with my local chapter and at the international level, allowing me to learn about all aspects of the industry and develop my network around the world</a:t>
            </a:r>
            <a:r>
              <a:rPr lang="en-US" sz="2000" dirty="0">
                <a:solidFill>
                  <a:schemeClr val="tx2"/>
                </a:solidFill>
              </a:rPr>
              <a:t>.” Jennifer Duffy, Senior Engineer/Shire Pharmaceuticals, Boston, MA</a:t>
            </a:r>
            <a:endParaRPr lang="en-US" sz="2000">
              <a:solidFill>
                <a:schemeClr val="tx2"/>
              </a:solidFill>
              <a:cs typeface="Arial"/>
            </a:endParaRPr>
          </a:p>
          <a:p>
            <a:pPr marL="0" indent="0">
              <a:buNone/>
            </a:pPr>
            <a:r>
              <a:rPr lang="en-US" sz="2000" dirty="0">
                <a:solidFill>
                  <a:schemeClr val="tx2"/>
                </a:solidFill>
              </a:rPr>
              <a:t>“</a:t>
            </a:r>
            <a:r>
              <a:rPr lang="en-US" sz="2000" i="1" dirty="0">
                <a:solidFill>
                  <a:schemeClr val="tx2"/>
                </a:solidFill>
              </a:rPr>
              <a:t>I got involved with ISPE in 6</a:t>
            </a:r>
            <a:r>
              <a:rPr lang="en-US" sz="2000" i="1" baseline="30000" dirty="0">
                <a:solidFill>
                  <a:schemeClr val="tx2"/>
                </a:solidFill>
              </a:rPr>
              <a:t>th</a:t>
            </a:r>
            <a:r>
              <a:rPr lang="en-US" sz="2000" i="1" dirty="0">
                <a:solidFill>
                  <a:schemeClr val="tx2"/>
                </a:solidFill>
              </a:rPr>
              <a:t> grade through a STEM school project and now I’m the Chapter president. ISPE has definitely played a positive role in my career</a:t>
            </a:r>
            <a:r>
              <a:rPr lang="en-US" sz="2000" dirty="0">
                <a:solidFill>
                  <a:schemeClr val="tx2"/>
                </a:solidFill>
              </a:rPr>
              <a:t>.” Danielle </a:t>
            </a:r>
            <a:r>
              <a:rPr lang="en-US" sz="2000" err="1">
                <a:solidFill>
                  <a:schemeClr val="tx2"/>
                </a:solidFill>
              </a:rPr>
              <a:t>Vassalotti-Rebori</a:t>
            </a:r>
            <a:r>
              <a:rPr lang="en-US" sz="2000" dirty="0">
                <a:solidFill>
                  <a:schemeClr val="tx2"/>
                </a:solidFill>
              </a:rPr>
              <a:t> – Senior Associate, </a:t>
            </a:r>
            <a:r>
              <a:rPr lang="en-US" sz="2000" err="1">
                <a:solidFill>
                  <a:schemeClr val="tx2"/>
                </a:solidFill>
              </a:rPr>
              <a:t>JacobsWyper</a:t>
            </a:r>
            <a:r>
              <a:rPr lang="en-US" sz="2000" dirty="0">
                <a:solidFill>
                  <a:schemeClr val="tx2"/>
                </a:solidFill>
              </a:rPr>
              <a:t> Architects</a:t>
            </a:r>
            <a:endParaRPr lang="en-US" sz="2000">
              <a:solidFill>
                <a:schemeClr val="tx2"/>
              </a:solidFill>
              <a:cs typeface="Arial"/>
            </a:endParaRPr>
          </a:p>
          <a:p>
            <a:pPr marL="0" indent="0">
              <a:buNone/>
            </a:pPr>
            <a:r>
              <a:rPr lang="en-US" sz="2000" dirty="0">
                <a:solidFill>
                  <a:schemeClr val="tx2"/>
                </a:solidFill>
              </a:rPr>
              <a:t>“</a:t>
            </a:r>
            <a:r>
              <a:rPr lang="en-US" sz="2000" i="1" dirty="0">
                <a:solidFill>
                  <a:schemeClr val="tx2"/>
                </a:solidFill>
              </a:rPr>
              <a:t>I started as an undergrad student. The connections I made through ISPE helped me get both my first and second jobs.</a:t>
            </a:r>
            <a:r>
              <a:rPr lang="en-US" sz="2000" dirty="0">
                <a:solidFill>
                  <a:schemeClr val="tx2"/>
                </a:solidFill>
              </a:rPr>
              <a:t>” Brody </a:t>
            </a:r>
            <a:r>
              <a:rPr lang="en-US" sz="2000" err="1">
                <a:solidFill>
                  <a:schemeClr val="tx2"/>
                </a:solidFill>
              </a:rPr>
              <a:t>Stara</a:t>
            </a:r>
            <a:r>
              <a:rPr lang="en-US" sz="2000" dirty="0">
                <a:solidFill>
                  <a:schemeClr val="tx2"/>
                </a:solidFill>
              </a:rPr>
              <a:t>, Senior Consultant, Ernst &amp; Young</a:t>
            </a:r>
            <a:endParaRPr lang="en-US" sz="2000">
              <a:solidFill>
                <a:schemeClr val="tx2"/>
              </a:solidFill>
              <a:cs typeface="Arial"/>
            </a:endParaRPr>
          </a:p>
          <a:p>
            <a:pPr marL="0" indent="0">
              <a:buNone/>
            </a:pPr>
            <a:r>
              <a:rPr lang="en-US" sz="2000" dirty="0">
                <a:solidFill>
                  <a:schemeClr val="tx2"/>
                </a:solidFill>
              </a:rPr>
              <a:t>“</a:t>
            </a:r>
            <a:r>
              <a:rPr lang="en-US" sz="2000" i="1" dirty="0">
                <a:solidFill>
                  <a:schemeClr val="tx2"/>
                </a:solidFill>
              </a:rPr>
              <a:t>If I could describe my experience at the ISPE Poster Competition in three words, they would be: exhilarating, engaging, and enlightening</a:t>
            </a:r>
            <a:r>
              <a:rPr lang="en-US" sz="2000" dirty="0">
                <a:solidFill>
                  <a:schemeClr val="tx2"/>
                </a:solidFill>
              </a:rPr>
              <a:t>.” </a:t>
            </a:r>
            <a:r>
              <a:rPr lang="en-US" sz="2000" err="1">
                <a:solidFill>
                  <a:schemeClr val="tx2"/>
                </a:solidFill>
              </a:rPr>
              <a:t>Kinza</a:t>
            </a:r>
            <a:r>
              <a:rPr lang="en-US" sz="2000" dirty="0">
                <a:solidFill>
                  <a:schemeClr val="tx2"/>
                </a:solidFill>
              </a:rPr>
              <a:t> Hussain, Student Member, MCPHS University</a:t>
            </a:r>
            <a:endParaRPr lang="en-US" sz="2000">
              <a:solidFill>
                <a:schemeClr val="tx2"/>
              </a:solidFill>
              <a:cs typeface="Arial"/>
            </a:endParaRPr>
          </a:p>
          <a:p>
            <a:pPr marL="0" indent="0">
              <a:buNone/>
            </a:pPr>
            <a:r>
              <a:rPr lang="en-US" sz="2000" dirty="0">
                <a:solidFill>
                  <a:schemeClr val="tx2"/>
                </a:solidFill>
              </a:rPr>
              <a:t>“</a:t>
            </a:r>
            <a:r>
              <a:rPr lang="en-US" sz="2000" i="1" dirty="0">
                <a:solidFill>
                  <a:schemeClr val="tx2"/>
                </a:solidFill>
              </a:rPr>
              <a:t>ISPE has been, and continues to be, a great way to start my career</a:t>
            </a:r>
            <a:r>
              <a:rPr lang="en-US" sz="2000" dirty="0">
                <a:solidFill>
                  <a:schemeClr val="tx2"/>
                </a:solidFill>
              </a:rPr>
              <a:t>.” </a:t>
            </a:r>
            <a:r>
              <a:rPr lang="en-US" sz="2000" err="1">
                <a:solidFill>
                  <a:schemeClr val="tx2"/>
                </a:solidFill>
              </a:rPr>
              <a:t>Pelda</a:t>
            </a:r>
            <a:r>
              <a:rPr lang="en-US" sz="2000" dirty="0">
                <a:solidFill>
                  <a:schemeClr val="tx2"/>
                </a:solidFill>
              </a:rPr>
              <a:t> </a:t>
            </a:r>
            <a:r>
              <a:rPr lang="en-US" sz="2000" err="1">
                <a:solidFill>
                  <a:schemeClr val="tx2"/>
                </a:solidFill>
              </a:rPr>
              <a:t>Erpolat</a:t>
            </a:r>
            <a:r>
              <a:rPr lang="en-US" sz="2000" dirty="0">
                <a:solidFill>
                  <a:schemeClr val="tx2"/>
                </a:solidFill>
              </a:rPr>
              <a:t>, Fourth-year Student at the Istanbul University Faculty of Pharmacy Student Chapter President with ISPE Turkey Affiliate Student Chapter</a:t>
            </a:r>
            <a:endParaRPr lang="en-US" sz="2000">
              <a:solidFill>
                <a:schemeClr val="tx2"/>
              </a:solidFill>
              <a:cs typeface="Arial"/>
            </a:endParaRPr>
          </a:p>
          <a:p>
            <a:pPr marL="0" indent="0" fontAlgn="base">
              <a:buNone/>
            </a:pPr>
            <a:r>
              <a:rPr lang="en-US" sz="2000" i="1" dirty="0">
                <a:solidFill>
                  <a:schemeClr val="tx2">
                    <a:lumMod val="75000"/>
                  </a:schemeClr>
                </a:solidFill>
              </a:rPr>
              <a:t>“As a student, I received a sponsorship to go to the ISPE Annual Meeting. There I met my mentor, who is still with me 10 years later.” </a:t>
            </a:r>
            <a:r>
              <a:rPr lang="en-US" sz="2000" dirty="0">
                <a:solidFill>
                  <a:schemeClr val="tx2">
                    <a:lumMod val="75000"/>
                  </a:schemeClr>
                </a:solidFill>
              </a:rPr>
              <a:t> Tiffany Coleman, IYPC Regional Leader, Lilu’s Garden</a:t>
            </a:r>
            <a:endParaRPr lang="en-US" sz="2000">
              <a:solidFill>
                <a:schemeClr val="tx2">
                  <a:lumMod val="75000"/>
                </a:schemeClr>
              </a:solidFill>
              <a:highlight>
                <a:srgbClr val="C0C0C0"/>
              </a:highlight>
              <a:cs typeface="Arial"/>
            </a:endParaRPr>
          </a:p>
          <a:p>
            <a:pPr marL="0" indent="0">
              <a:buNone/>
            </a:pPr>
            <a:endParaRPr lang="en-US" sz="2000" dirty="0">
              <a:solidFill>
                <a:schemeClr val="tx2"/>
              </a:solidFill>
            </a:endParaRPr>
          </a:p>
        </p:txBody>
      </p:sp>
    </p:spTree>
    <p:extLst>
      <p:ext uri="{BB962C8B-B14F-4D97-AF65-F5344CB8AC3E}">
        <p14:creationId xmlns:p14="http://schemas.microsoft.com/office/powerpoint/2010/main" val="194029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ISPE is Your Best Professional Advantage</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7"/>
            <a:ext cx="8235920" cy="5751871"/>
          </a:xfrm>
        </p:spPr>
        <p:txBody>
          <a:bodyPr/>
          <a:lstStyle/>
          <a:p>
            <a:pPr marL="0" indent="0">
              <a:buNone/>
            </a:pPr>
            <a:r>
              <a:rPr lang="en-US" sz="2800" dirty="0">
                <a:solidFill>
                  <a:schemeClr val="tx2"/>
                </a:solidFill>
              </a:rPr>
              <a:t>Members represent all facets of the pharmaceutical industry. From design and construction to manufacturing of pharmaceutical products and medical devices, our members come from industries that include:  </a:t>
            </a:r>
          </a:p>
          <a:p>
            <a:pPr lvl="1">
              <a:buClr>
                <a:schemeClr val="accent2"/>
              </a:buClr>
              <a:buFont typeface="Wingdings" pitchFamily="2" charset="2"/>
              <a:buChar char="§"/>
            </a:pPr>
            <a:r>
              <a:rPr lang="en-US" sz="2800" dirty="0">
                <a:solidFill>
                  <a:schemeClr val="tx2"/>
                </a:solidFill>
              </a:rPr>
              <a:t>Pharma and Biotechnology</a:t>
            </a:r>
          </a:p>
          <a:p>
            <a:pPr lvl="1">
              <a:buClr>
                <a:schemeClr val="accent2"/>
              </a:buClr>
              <a:buFont typeface="Wingdings" pitchFamily="2" charset="2"/>
              <a:buChar char="§"/>
            </a:pPr>
            <a:r>
              <a:rPr lang="en-US" sz="2800" dirty="0">
                <a:solidFill>
                  <a:schemeClr val="tx2"/>
                </a:solidFill>
              </a:rPr>
              <a:t>Contract Manufacturing Organizations (CMO)</a:t>
            </a:r>
          </a:p>
          <a:p>
            <a:pPr lvl="1">
              <a:buClr>
                <a:schemeClr val="accent2"/>
              </a:buClr>
              <a:buFont typeface="Wingdings" pitchFamily="2" charset="2"/>
              <a:buChar char="§"/>
            </a:pPr>
            <a:r>
              <a:rPr lang="en-US" sz="2800" dirty="0">
                <a:solidFill>
                  <a:schemeClr val="tx2"/>
                </a:solidFill>
              </a:rPr>
              <a:t>Architecture and Construction</a:t>
            </a:r>
          </a:p>
          <a:p>
            <a:pPr lvl="1">
              <a:buClr>
                <a:schemeClr val="accent2"/>
              </a:buClr>
              <a:buFont typeface="Wingdings" pitchFamily="2" charset="2"/>
              <a:buChar char="§"/>
            </a:pPr>
            <a:r>
              <a:rPr lang="en-US" sz="2800" dirty="0">
                <a:solidFill>
                  <a:schemeClr val="tx2"/>
                </a:solidFill>
              </a:rPr>
              <a:t>Suppliers and Service Providers</a:t>
            </a:r>
          </a:p>
          <a:p>
            <a:pPr lvl="1">
              <a:buClr>
                <a:schemeClr val="accent2"/>
              </a:buClr>
              <a:buFont typeface="Wingdings" pitchFamily="2" charset="2"/>
              <a:buChar char="§"/>
            </a:pPr>
            <a:r>
              <a:rPr lang="en-US" sz="2800" dirty="0">
                <a:solidFill>
                  <a:schemeClr val="tx2"/>
                </a:solidFill>
              </a:rPr>
              <a:t>Generics</a:t>
            </a:r>
          </a:p>
          <a:p>
            <a:pPr lvl="1">
              <a:buClr>
                <a:schemeClr val="accent2"/>
              </a:buClr>
              <a:buFont typeface="Wingdings" pitchFamily="2" charset="2"/>
              <a:buChar char="§"/>
            </a:pPr>
            <a:r>
              <a:rPr lang="en-US" sz="2800" dirty="0">
                <a:solidFill>
                  <a:schemeClr val="tx2"/>
                </a:solidFill>
              </a:rPr>
              <a:t>Global Regulators</a:t>
            </a:r>
          </a:p>
          <a:p>
            <a:pPr lvl="1">
              <a:buClr>
                <a:schemeClr val="accent2"/>
              </a:buClr>
              <a:buFont typeface="Wingdings" pitchFamily="2" charset="2"/>
              <a:buChar char="§"/>
            </a:pPr>
            <a:r>
              <a:rPr lang="en-US" sz="2800" dirty="0">
                <a:solidFill>
                  <a:schemeClr val="tx2"/>
                </a:solidFill>
              </a:rPr>
              <a:t>Academia</a:t>
            </a: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864" t="5168" r="8519" b="4169"/>
          <a:stretch/>
        </p:blipFill>
        <p:spPr>
          <a:xfrm>
            <a:off x="9209314" y="1258633"/>
            <a:ext cx="5421085" cy="6021949"/>
          </a:xfrm>
          <a:prstGeom prst="rect">
            <a:avLst/>
          </a:prstGeom>
        </p:spPr>
      </p:pic>
    </p:spTree>
    <p:extLst>
      <p:ext uri="{BB962C8B-B14F-4D97-AF65-F5344CB8AC3E}">
        <p14:creationId xmlns:p14="http://schemas.microsoft.com/office/powerpoint/2010/main" val="225654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Network Locally and Globally</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7"/>
            <a:ext cx="7872432" cy="5751871"/>
          </a:xfrm>
        </p:spPr>
        <p:txBody>
          <a:bodyPr/>
          <a:lstStyle/>
          <a:p>
            <a:pPr marL="0" indent="0">
              <a:buNone/>
            </a:pPr>
            <a:r>
              <a:rPr lang="en-US" sz="2800" dirty="0">
                <a:solidFill>
                  <a:schemeClr val="tx2"/>
                </a:solidFill>
              </a:rPr>
              <a:t>ISPE Affiliates (International) and Chapters (US) offer significant opportunities to connect with colleagues at home and around the globe.</a:t>
            </a:r>
          </a:p>
          <a:p>
            <a:pPr lvl="1">
              <a:spcBef>
                <a:spcPts val="1200"/>
              </a:spcBef>
              <a:buClr>
                <a:schemeClr val="accent2"/>
              </a:buClr>
              <a:buFont typeface="Wingdings" pitchFamily="2" charset="2"/>
              <a:buChar char="§"/>
            </a:pPr>
            <a:r>
              <a:rPr lang="en-US" sz="2320" dirty="0">
                <a:solidFill>
                  <a:schemeClr val="tx2"/>
                </a:solidFill>
              </a:rPr>
              <a:t>Establish and maintain personal and professional relationships, in your region and abroad, with like-minded industry professionals.</a:t>
            </a:r>
          </a:p>
          <a:p>
            <a:pPr lvl="1">
              <a:spcBef>
                <a:spcPts val="1200"/>
              </a:spcBef>
              <a:buClr>
                <a:schemeClr val="accent2"/>
              </a:buClr>
              <a:buFont typeface="Wingdings" pitchFamily="2" charset="2"/>
              <a:buChar char="§"/>
            </a:pPr>
            <a:r>
              <a:rPr lang="en-US" sz="2320" dirty="0">
                <a:solidFill>
                  <a:schemeClr val="tx2"/>
                </a:solidFill>
              </a:rPr>
              <a:t>Make critical connections with industry leaders that mentor, train, and discuss issues of mutual importance. </a:t>
            </a:r>
          </a:p>
          <a:p>
            <a:pPr lvl="1">
              <a:spcBef>
                <a:spcPts val="1200"/>
              </a:spcBef>
              <a:buClr>
                <a:schemeClr val="accent2"/>
              </a:buClr>
              <a:buFont typeface="Wingdings" pitchFamily="2" charset="2"/>
              <a:buChar char="§"/>
            </a:pPr>
            <a:r>
              <a:rPr lang="en-US" sz="2320" dirty="0">
                <a:solidFill>
                  <a:schemeClr val="tx2"/>
                </a:solidFill>
              </a:rPr>
              <a:t>ISPE has more than 18,000 members worldwide in more than 90 countries, with 38 Affiliates and Chapters.</a:t>
            </a: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7746" y="438150"/>
            <a:ext cx="5695879" cy="5876921"/>
          </a:xfrm>
          <a:prstGeom prst="rect">
            <a:avLst/>
          </a:prstGeom>
        </p:spPr>
      </p:pic>
      <p:sp>
        <p:nvSpPr>
          <p:cNvPr id="4" name="Rectangle 3">
            <a:extLst>
              <a:ext uri="{FF2B5EF4-FFF2-40B4-BE49-F238E27FC236}">
                <a16:creationId xmlns:a16="http://schemas.microsoft.com/office/drawing/2014/main" id="{7AFF8F2C-605E-4EA9-8DA2-33E9DD3E9991}"/>
              </a:ext>
            </a:extLst>
          </p:cNvPr>
          <p:cNvSpPr/>
          <p:nvPr/>
        </p:nvSpPr>
        <p:spPr>
          <a:xfrm>
            <a:off x="9215438" y="6343640"/>
            <a:ext cx="4953132" cy="846386"/>
          </a:xfrm>
          <a:prstGeom prst="rect">
            <a:avLst/>
          </a:prstGeom>
        </p:spPr>
        <p:txBody>
          <a:bodyPr wrap="square" lIns="0" tIns="0" rIns="0" bIns="0">
            <a:spAutoFit/>
          </a:bodyPr>
          <a:lstStyle/>
          <a:p>
            <a:pPr algn="r"/>
            <a:r>
              <a:rPr lang="en-US" sz="1800" i="1" dirty="0">
                <a:solidFill>
                  <a:schemeClr val="accent2"/>
                </a:solidFill>
              </a:rPr>
              <a:t>“It's not who you know, it's who knows </a:t>
            </a:r>
            <a:br>
              <a:rPr lang="en-US" sz="1800" i="1" dirty="0">
                <a:solidFill>
                  <a:schemeClr val="accent2"/>
                </a:solidFill>
              </a:rPr>
            </a:br>
            <a:r>
              <a:rPr lang="en-US" sz="1800" i="1" dirty="0">
                <a:solidFill>
                  <a:schemeClr val="accent2"/>
                </a:solidFill>
              </a:rPr>
              <a:t>you—join ISPE and get known!”</a:t>
            </a:r>
          </a:p>
          <a:p>
            <a:pPr algn="r">
              <a:spcBef>
                <a:spcPts val="600"/>
              </a:spcBef>
            </a:pPr>
            <a:r>
              <a:rPr lang="en-US" sz="1400" dirty="0">
                <a:solidFill>
                  <a:schemeClr val="tx2"/>
                </a:solidFill>
              </a:rPr>
              <a:t>— Andre Walker, Principal, Andre Walker Consulting</a:t>
            </a:r>
            <a:endParaRPr lang="en-US" sz="1400" dirty="0">
              <a:solidFill>
                <a:schemeClr val="tx2"/>
              </a:solidFill>
              <a:effectLst/>
            </a:endParaRPr>
          </a:p>
        </p:txBody>
      </p:sp>
    </p:spTree>
    <p:extLst>
      <p:ext uri="{BB962C8B-B14F-4D97-AF65-F5344CB8AC3E}">
        <p14:creationId xmlns:p14="http://schemas.microsoft.com/office/powerpoint/2010/main" val="144119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Give and Receive Great Advice</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8"/>
            <a:ext cx="8518476" cy="1333126"/>
          </a:xfrm>
        </p:spPr>
        <p:txBody>
          <a:bodyPr vert="horz" lIns="0" tIns="0" rIns="0" bIns="0" rtlCol="0" anchor="t">
            <a:noAutofit/>
          </a:bodyPr>
          <a:lstStyle/>
          <a:p>
            <a:pPr marL="0" indent="0">
              <a:buNone/>
            </a:pPr>
            <a:r>
              <a:rPr lang="en-US" sz="2800" dirty="0">
                <a:solidFill>
                  <a:schemeClr val="tx2"/>
                </a:solidFill>
              </a:rPr>
              <a:t>Join a </a:t>
            </a:r>
            <a:r>
              <a:rPr lang="en-US" sz="2800">
                <a:solidFill>
                  <a:schemeClr val="tx2"/>
                </a:solidFill>
              </a:rPr>
              <a:t>members-only</a:t>
            </a:r>
            <a:r>
              <a:rPr lang="en-US" sz="2800" dirty="0">
                <a:solidFill>
                  <a:schemeClr val="tx2"/>
                </a:solidFill>
              </a:rPr>
              <a:t> online Community of Practice (</a:t>
            </a:r>
            <a:r>
              <a:rPr lang="en-US" sz="2800">
                <a:solidFill>
                  <a:schemeClr val="tx2"/>
                </a:solidFill>
              </a:rPr>
              <a:t>CoP</a:t>
            </a:r>
            <a:r>
              <a:rPr lang="en-US" sz="2800" dirty="0">
                <a:solidFill>
                  <a:schemeClr val="tx2"/>
                </a:solidFill>
              </a:rPr>
              <a:t>) to ask questions, learn new ideas, and share your expertise.</a:t>
            </a: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8438" y="1203838"/>
            <a:ext cx="3932326" cy="3932326"/>
          </a:xfrm>
          <a:prstGeom prst="rect">
            <a:avLst/>
          </a:prstGeom>
        </p:spPr>
      </p:pic>
      <p:sp>
        <p:nvSpPr>
          <p:cNvPr id="7" name="Content Placeholder 2">
            <a:extLst>
              <a:ext uri="{FF2B5EF4-FFF2-40B4-BE49-F238E27FC236}">
                <a16:creationId xmlns:a16="http://schemas.microsoft.com/office/drawing/2014/main" id="{CAE90EBB-C0D5-6648-A7E6-3C8A482382A7}"/>
              </a:ext>
            </a:extLst>
          </p:cNvPr>
          <p:cNvSpPr txBox="1">
            <a:spLocks/>
          </p:cNvSpPr>
          <p:nvPr/>
        </p:nvSpPr>
        <p:spPr>
          <a:xfrm>
            <a:off x="5114925" y="3006495"/>
            <a:ext cx="4772025" cy="3754554"/>
          </a:xfrm>
          <a:prstGeom prst="rect">
            <a:avLst/>
          </a:prstGeom>
        </p:spPr>
        <p:txBody>
          <a:bodyPr vert="horz" lIns="0" tIns="0" rIns="0" bIns="0" rtlCol="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ts val="600"/>
              </a:spcBef>
              <a:buClr>
                <a:schemeClr val="accent2"/>
              </a:buClr>
              <a:buFont typeface="Wingdings" pitchFamily="2" charset="2"/>
              <a:buChar char="§"/>
            </a:pPr>
            <a:r>
              <a:rPr lang="en-US" sz="2400" dirty="0">
                <a:solidFill>
                  <a:schemeClr val="tx2"/>
                </a:solidFill>
              </a:rPr>
              <a:t>Investigational Products</a:t>
            </a:r>
          </a:p>
          <a:p>
            <a:pPr>
              <a:spcBef>
                <a:spcPts val="600"/>
              </a:spcBef>
              <a:buClr>
                <a:schemeClr val="accent2"/>
              </a:buClr>
              <a:buFont typeface="Wingdings" pitchFamily="2" charset="2"/>
              <a:buChar char="§"/>
            </a:pPr>
            <a:r>
              <a:rPr lang="en-US" sz="2400" dirty="0">
                <a:solidFill>
                  <a:schemeClr val="tx2"/>
                </a:solidFill>
              </a:rPr>
              <a:t>Operations Management</a:t>
            </a:r>
          </a:p>
          <a:p>
            <a:pPr>
              <a:spcBef>
                <a:spcPts val="600"/>
              </a:spcBef>
              <a:buClr>
                <a:schemeClr val="accent2"/>
              </a:buClr>
              <a:buFont typeface="Wingdings" pitchFamily="2" charset="2"/>
              <a:buChar char="§"/>
            </a:pPr>
            <a:r>
              <a:rPr lang="en-US" sz="2400" dirty="0">
                <a:solidFill>
                  <a:schemeClr val="tx2"/>
                </a:solidFill>
              </a:rPr>
              <a:t>Oral Solid Dosage</a:t>
            </a:r>
          </a:p>
          <a:p>
            <a:pPr>
              <a:spcBef>
                <a:spcPts val="600"/>
              </a:spcBef>
              <a:buClr>
                <a:schemeClr val="accent2"/>
              </a:buClr>
              <a:buFont typeface="Wingdings" pitchFamily="2" charset="2"/>
              <a:buChar char="§"/>
            </a:pPr>
            <a:r>
              <a:rPr lang="en-US" sz="2400" dirty="0">
                <a:solidFill>
                  <a:schemeClr val="tx2"/>
                </a:solidFill>
              </a:rPr>
              <a:t>Packaging</a:t>
            </a:r>
          </a:p>
          <a:p>
            <a:pPr>
              <a:spcBef>
                <a:spcPts val="600"/>
              </a:spcBef>
              <a:buClr>
                <a:schemeClr val="accent2"/>
              </a:buClr>
              <a:buFont typeface="Wingdings" pitchFamily="2" charset="2"/>
              <a:buChar char="§"/>
            </a:pPr>
            <a:r>
              <a:rPr lang="en-US" sz="2400" dirty="0">
                <a:solidFill>
                  <a:schemeClr val="tx2"/>
                </a:solidFill>
              </a:rPr>
              <a:t>Process Analytical Technology and Lifecycle Control Strategy</a:t>
            </a:r>
          </a:p>
          <a:p>
            <a:pPr>
              <a:spcBef>
                <a:spcPts val="600"/>
              </a:spcBef>
              <a:buClr>
                <a:schemeClr val="accent2"/>
              </a:buClr>
              <a:buFont typeface="Wingdings" pitchFamily="2" charset="2"/>
              <a:buChar char="§"/>
            </a:pPr>
            <a:r>
              <a:rPr lang="en-US" sz="2400" dirty="0">
                <a:solidFill>
                  <a:schemeClr val="tx2"/>
                </a:solidFill>
              </a:rPr>
              <a:t>Process/Product Development</a:t>
            </a:r>
          </a:p>
          <a:p>
            <a:pPr>
              <a:spcBef>
                <a:spcPts val="600"/>
              </a:spcBef>
              <a:buClr>
                <a:schemeClr val="accent2"/>
              </a:buClr>
              <a:buFont typeface="Wingdings" pitchFamily="2" charset="2"/>
              <a:buChar char="§"/>
            </a:pPr>
            <a:r>
              <a:rPr lang="en-US" sz="2400" dirty="0">
                <a:solidFill>
                  <a:schemeClr val="tx2"/>
                </a:solidFill>
              </a:rPr>
              <a:t>Project Management</a:t>
            </a:r>
          </a:p>
          <a:p>
            <a:pPr>
              <a:spcBef>
                <a:spcPts val="600"/>
              </a:spcBef>
              <a:buClr>
                <a:schemeClr val="accent2"/>
              </a:buClr>
              <a:buFont typeface="Wingdings" pitchFamily="2" charset="2"/>
              <a:buChar char="§"/>
            </a:pPr>
            <a:r>
              <a:rPr lang="en-US" sz="2400" dirty="0">
                <a:solidFill>
                  <a:schemeClr val="tx2"/>
                </a:solidFill>
              </a:rPr>
              <a:t>Sterile Products Processing</a:t>
            </a:r>
          </a:p>
        </p:txBody>
      </p:sp>
      <p:sp>
        <p:nvSpPr>
          <p:cNvPr id="6" name="Content Placeholder 2">
            <a:extLst>
              <a:ext uri="{FF2B5EF4-FFF2-40B4-BE49-F238E27FC236}">
                <a16:creationId xmlns:a16="http://schemas.microsoft.com/office/drawing/2014/main" id="{DCE1689A-7255-6E43-BA1A-02E8A7615BF2}"/>
              </a:ext>
            </a:extLst>
          </p:cNvPr>
          <p:cNvSpPr txBox="1">
            <a:spLocks/>
          </p:cNvSpPr>
          <p:nvPr/>
        </p:nvSpPr>
        <p:spPr>
          <a:xfrm>
            <a:off x="973394" y="3003435"/>
            <a:ext cx="3670043" cy="3879247"/>
          </a:xfrm>
          <a:prstGeom prst="rect">
            <a:avLst/>
          </a:prstGeom>
        </p:spPr>
        <p:txBody>
          <a:bodyPr vert="horz" lIns="0" tIns="0" rIns="0" bIns="0" rtlCol="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ts val="600"/>
              </a:spcBef>
              <a:buClr>
                <a:schemeClr val="accent2"/>
              </a:buClr>
              <a:buFont typeface="Wingdings" pitchFamily="2" charset="2"/>
              <a:buChar char="§"/>
            </a:pPr>
            <a:r>
              <a:rPr lang="en-US" sz="2400" dirty="0">
                <a:solidFill>
                  <a:schemeClr val="tx2"/>
                </a:solidFill>
              </a:rPr>
              <a:t>Active Pharmaceutical Ingredients</a:t>
            </a:r>
          </a:p>
          <a:p>
            <a:pPr>
              <a:spcBef>
                <a:spcPts val="600"/>
              </a:spcBef>
              <a:buClr>
                <a:schemeClr val="accent2"/>
              </a:buClr>
              <a:buFont typeface="Wingdings" pitchFamily="2" charset="2"/>
              <a:buChar char="§"/>
            </a:pPr>
            <a:r>
              <a:rPr lang="en-US" sz="2400" dirty="0">
                <a:solidFill>
                  <a:schemeClr val="tx2"/>
                </a:solidFill>
              </a:rPr>
              <a:t>Biotechnology</a:t>
            </a:r>
          </a:p>
          <a:p>
            <a:pPr>
              <a:spcBef>
                <a:spcPts val="600"/>
              </a:spcBef>
              <a:buClr>
                <a:schemeClr val="accent2"/>
              </a:buClr>
              <a:buFont typeface="Wingdings" pitchFamily="2" charset="2"/>
              <a:buChar char="§"/>
            </a:pPr>
            <a:r>
              <a:rPr lang="en-US" sz="2400" dirty="0">
                <a:solidFill>
                  <a:schemeClr val="tx2"/>
                </a:solidFill>
              </a:rPr>
              <a:t>Commissioning and Qualification</a:t>
            </a:r>
          </a:p>
          <a:p>
            <a:pPr>
              <a:spcBef>
                <a:spcPts val="600"/>
              </a:spcBef>
              <a:buClr>
                <a:schemeClr val="accent2"/>
              </a:buClr>
              <a:buFont typeface="Wingdings" pitchFamily="2" charset="2"/>
              <a:buChar char="§"/>
            </a:pPr>
            <a:r>
              <a:rPr lang="en-US" sz="2400" dirty="0">
                <a:solidFill>
                  <a:schemeClr val="tx2"/>
                </a:solidFill>
              </a:rPr>
              <a:t>Containment </a:t>
            </a:r>
          </a:p>
          <a:p>
            <a:pPr>
              <a:spcBef>
                <a:spcPts val="600"/>
              </a:spcBef>
              <a:buClr>
                <a:schemeClr val="accent2"/>
              </a:buClr>
              <a:buFont typeface="Wingdings" pitchFamily="2" charset="2"/>
              <a:buChar char="§"/>
            </a:pPr>
            <a:r>
              <a:rPr lang="en-US" sz="2400" dirty="0">
                <a:solidFill>
                  <a:schemeClr val="tx2"/>
                </a:solidFill>
              </a:rPr>
              <a:t>Critical Utilities</a:t>
            </a:r>
          </a:p>
          <a:p>
            <a:pPr>
              <a:spcBef>
                <a:spcPts val="600"/>
              </a:spcBef>
              <a:buClr>
                <a:schemeClr val="accent2"/>
              </a:buClr>
              <a:buFont typeface="Wingdings" pitchFamily="2" charset="2"/>
              <a:buChar char="§"/>
            </a:pPr>
            <a:r>
              <a:rPr lang="en-US" sz="2400" dirty="0">
                <a:solidFill>
                  <a:schemeClr val="tx2"/>
                </a:solidFill>
              </a:rPr>
              <a:t>Disposables</a:t>
            </a:r>
          </a:p>
          <a:p>
            <a:pPr>
              <a:spcBef>
                <a:spcPts val="600"/>
              </a:spcBef>
              <a:buClr>
                <a:schemeClr val="accent2"/>
              </a:buClr>
              <a:buFont typeface="Wingdings" pitchFamily="2" charset="2"/>
              <a:buChar char="§"/>
            </a:pPr>
            <a:r>
              <a:rPr lang="en-US" sz="2400" dirty="0">
                <a:solidFill>
                  <a:schemeClr val="tx2"/>
                </a:solidFill>
              </a:rPr>
              <a:t>GAMP</a:t>
            </a:r>
            <a:r>
              <a:rPr lang="en-US" sz="2400" baseline="30000" dirty="0">
                <a:solidFill>
                  <a:schemeClr val="tx2"/>
                </a:solidFill>
              </a:rPr>
              <a:t>®</a:t>
            </a:r>
          </a:p>
          <a:p>
            <a:pPr>
              <a:spcBef>
                <a:spcPts val="600"/>
              </a:spcBef>
              <a:buClr>
                <a:schemeClr val="accent2"/>
              </a:buClr>
              <a:buFont typeface="Wingdings" pitchFamily="2" charset="2"/>
              <a:buChar char="§"/>
            </a:pPr>
            <a:r>
              <a:rPr lang="en-US" sz="2400" dirty="0">
                <a:solidFill>
                  <a:schemeClr val="tx2"/>
                </a:solidFill>
              </a:rPr>
              <a:t>HVAC</a:t>
            </a:r>
          </a:p>
        </p:txBody>
      </p:sp>
      <p:sp>
        <p:nvSpPr>
          <p:cNvPr id="10" name="Rectangle 9">
            <a:extLst>
              <a:ext uri="{FF2B5EF4-FFF2-40B4-BE49-F238E27FC236}">
                <a16:creationId xmlns:a16="http://schemas.microsoft.com/office/drawing/2014/main" id="{7121EC15-1BF7-4F6A-ACE2-12A4C704CD0A}"/>
              </a:ext>
            </a:extLst>
          </p:cNvPr>
          <p:cNvSpPr/>
          <p:nvPr/>
        </p:nvSpPr>
        <p:spPr>
          <a:xfrm>
            <a:off x="10029825" y="5581173"/>
            <a:ext cx="4138744" cy="1615827"/>
          </a:xfrm>
          <a:prstGeom prst="rect">
            <a:avLst/>
          </a:prstGeom>
        </p:spPr>
        <p:txBody>
          <a:bodyPr wrap="square" lIns="0" tIns="0" rIns="0" bIns="0">
            <a:spAutoFit/>
          </a:bodyPr>
          <a:lstStyle/>
          <a:p>
            <a:pPr algn="r"/>
            <a:r>
              <a:rPr lang="en-US" sz="1800" i="1" dirty="0">
                <a:solidFill>
                  <a:schemeClr val="accent2"/>
                </a:solidFill>
              </a:rPr>
              <a:t>“Connections, resources and </a:t>
            </a:r>
            <a:r>
              <a:rPr lang="en-US" sz="1800" i="1">
                <a:solidFill>
                  <a:schemeClr val="accent2"/>
                </a:solidFill>
              </a:rPr>
              <a:t>information galore</a:t>
            </a:r>
            <a:r>
              <a:rPr lang="en-US" sz="1800" i="1" dirty="0">
                <a:solidFill>
                  <a:schemeClr val="accent2"/>
                </a:solidFill>
              </a:rPr>
              <a:t>!  Everyone I’ve ever met through ISPE is willing to share what they know and who they know.” </a:t>
            </a:r>
          </a:p>
          <a:p>
            <a:pPr algn="r">
              <a:spcBef>
                <a:spcPts val="600"/>
              </a:spcBef>
            </a:pPr>
            <a:r>
              <a:rPr lang="en-US" sz="1400" dirty="0">
                <a:solidFill>
                  <a:schemeClr val="tx2"/>
                </a:solidFill>
              </a:rPr>
              <a:t>— Caren Jenkins, Marketing Manager, </a:t>
            </a:r>
            <a:br>
              <a:rPr lang="en-US" sz="1400" dirty="0">
                <a:solidFill>
                  <a:schemeClr val="tx2"/>
                </a:solidFill>
              </a:rPr>
            </a:br>
            <a:r>
              <a:rPr lang="en-US" sz="1400" dirty="0">
                <a:solidFill>
                  <a:schemeClr val="tx2"/>
                </a:solidFill>
              </a:rPr>
              <a:t>B&amp;V Testing/Certco</a:t>
            </a:r>
            <a:endParaRPr lang="en-US" sz="1400" dirty="0">
              <a:solidFill>
                <a:schemeClr val="tx2"/>
              </a:solidFill>
              <a:effectLst/>
            </a:endParaRPr>
          </a:p>
        </p:txBody>
      </p:sp>
    </p:spTree>
    <p:extLst>
      <p:ext uri="{BB962C8B-B14F-4D97-AF65-F5344CB8AC3E}">
        <p14:creationId xmlns:p14="http://schemas.microsoft.com/office/powerpoint/2010/main" val="26172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8" fill="hold">
                            <p:stCondLst>
                              <p:cond delay="1500"/>
                            </p:stCondLst>
                            <p:childTnLst>
                              <p:par>
                                <p:cTn id="9" presetID="9"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A Directory of Your Peers</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7"/>
            <a:ext cx="7327644" cy="5196963"/>
          </a:xfrm>
        </p:spPr>
        <p:txBody>
          <a:bodyPr vert="horz" lIns="0" tIns="0" rIns="0" bIns="0" rtlCol="0" anchor="t">
            <a:noAutofit/>
          </a:bodyPr>
          <a:lstStyle/>
          <a:p>
            <a:pPr marL="0" indent="0">
              <a:buNone/>
            </a:pPr>
            <a:r>
              <a:rPr lang="en-US" sz="2800" dirty="0">
                <a:solidFill>
                  <a:schemeClr val="tx2"/>
                </a:solidFill>
              </a:rPr>
              <a:t>Find members, nearby or around the world, in the ISPE Member Directory:</a:t>
            </a:r>
          </a:p>
          <a:p>
            <a:pPr lvl="1">
              <a:spcBef>
                <a:spcPts val="1200"/>
              </a:spcBef>
              <a:buClr>
                <a:schemeClr val="accent2"/>
              </a:buClr>
              <a:buFont typeface="Wingdings" pitchFamily="2" charset="2"/>
              <a:buChar char="§"/>
            </a:pPr>
            <a:r>
              <a:rPr lang="en-US" sz="2300">
                <a:solidFill>
                  <a:schemeClr val="tx2"/>
                </a:solidFill>
              </a:rPr>
              <a:t>Enhance your networking efforts by obtaining access to 18,000+ ISPE Affiliate and Chapter members located locally and internationally. </a:t>
            </a:r>
            <a:endParaRPr lang="en-US" sz="2300">
              <a:solidFill>
                <a:schemeClr val="tx2"/>
              </a:solidFill>
              <a:cs typeface="Arial"/>
            </a:endParaRPr>
          </a:p>
          <a:p>
            <a:pPr lvl="1">
              <a:spcBef>
                <a:spcPts val="1200"/>
              </a:spcBef>
              <a:buClr>
                <a:schemeClr val="accent2"/>
              </a:buClr>
              <a:buFont typeface="Wingdings" pitchFamily="2" charset="2"/>
              <a:buChar char="§"/>
            </a:pPr>
            <a:r>
              <a:rPr lang="en-US" sz="2300">
                <a:solidFill>
                  <a:schemeClr val="tx2"/>
                </a:solidFill>
              </a:rPr>
              <a:t>Be part of a coveted, members-only list that enables members to be introduced to one another, communicate, and build relationships with like-minded industry professionals at all levels of experience. </a:t>
            </a:r>
            <a:endParaRPr lang="en-US" sz="2300">
              <a:solidFill>
                <a:schemeClr val="tx2"/>
              </a:solidFill>
              <a:cs typeface="Arial"/>
            </a:endParaRPr>
          </a:p>
          <a:p>
            <a:pPr lvl="1">
              <a:spcBef>
                <a:spcPts val="1200"/>
              </a:spcBef>
              <a:buClr>
                <a:schemeClr val="accent2"/>
              </a:buClr>
              <a:buFont typeface="Wingdings" pitchFamily="2" charset="2"/>
              <a:buChar char="§"/>
            </a:pPr>
            <a:r>
              <a:rPr lang="en-US" sz="2300">
                <a:solidFill>
                  <a:schemeClr val="tx2"/>
                </a:solidFill>
              </a:rPr>
              <a:t>Support your professional endeavors – business or career opportunities – by utilizing this significant source of information.</a:t>
            </a: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2663" y="833307"/>
            <a:ext cx="4295906" cy="4295906"/>
          </a:xfrm>
          <a:prstGeom prst="rect">
            <a:avLst/>
          </a:prstGeom>
        </p:spPr>
      </p:pic>
      <p:sp>
        <p:nvSpPr>
          <p:cNvPr id="4" name="Rectangle 3">
            <a:extLst>
              <a:ext uri="{FF2B5EF4-FFF2-40B4-BE49-F238E27FC236}">
                <a16:creationId xmlns:a16="http://schemas.microsoft.com/office/drawing/2014/main" id="{0BB0D6A6-DE40-4474-9E0F-88AFA5B7F1DC}"/>
              </a:ext>
            </a:extLst>
          </p:cNvPr>
          <p:cNvSpPr/>
          <p:nvPr/>
        </p:nvSpPr>
        <p:spPr>
          <a:xfrm>
            <a:off x="8872538" y="5486384"/>
            <a:ext cx="5124816" cy="1708160"/>
          </a:xfrm>
          <a:prstGeom prst="rect">
            <a:avLst/>
          </a:prstGeom>
        </p:spPr>
        <p:txBody>
          <a:bodyPr wrap="square" lIns="0" tIns="0" rIns="0" bIns="0">
            <a:spAutoFit/>
          </a:bodyPr>
          <a:lstStyle/>
          <a:p>
            <a:pPr algn="r"/>
            <a:r>
              <a:rPr lang="en-US" sz="1800" dirty="0">
                <a:solidFill>
                  <a:schemeClr val="accent2"/>
                </a:solidFill>
              </a:rPr>
              <a:t>“</a:t>
            </a:r>
            <a:r>
              <a:rPr lang="en-US" sz="1800" i="1" dirty="0">
                <a:solidFill>
                  <a:schemeClr val="accent2"/>
                </a:solidFill>
              </a:rPr>
              <a:t>ISPE has given me the opportunity to meet people I would never have met – other ISPE members with decades of industry experience who have been willing to talk with me, mentor me, and help me in my studies and now, in my career.” </a:t>
            </a:r>
          </a:p>
          <a:p>
            <a:pPr algn="r">
              <a:spcBef>
                <a:spcPts val="600"/>
              </a:spcBef>
            </a:pPr>
            <a:r>
              <a:rPr lang="en-US" sz="1400" dirty="0">
                <a:solidFill>
                  <a:schemeClr val="tx2"/>
                </a:solidFill>
              </a:rPr>
              <a:t>— Tony Le, Validation Engineer, CAI</a:t>
            </a:r>
          </a:p>
        </p:txBody>
      </p:sp>
    </p:spTree>
    <p:extLst>
      <p:ext uri="{BB962C8B-B14F-4D97-AF65-F5344CB8AC3E}">
        <p14:creationId xmlns:p14="http://schemas.microsoft.com/office/powerpoint/2010/main" val="71469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a:xfrm>
            <a:off x="973394" y="438150"/>
            <a:ext cx="7673649" cy="1499980"/>
          </a:xfrm>
        </p:spPr>
        <p:txBody>
          <a:bodyPr/>
          <a:lstStyle/>
          <a:p>
            <a:r>
              <a:rPr lang="en-US" dirty="0"/>
              <a:t>ISPE Guidance Documents = Best Practices</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2132783"/>
            <a:ext cx="7276084" cy="3788091"/>
          </a:xfrm>
        </p:spPr>
        <p:txBody>
          <a:bodyPr/>
          <a:lstStyle/>
          <a:p>
            <a:pPr>
              <a:buClr>
                <a:schemeClr val="accent2"/>
              </a:buClr>
              <a:buFont typeface="Wingdings" pitchFamily="2" charset="2"/>
              <a:buChar char="§"/>
            </a:pPr>
            <a:r>
              <a:rPr lang="en-US" sz="2400" dirty="0">
                <a:solidFill>
                  <a:schemeClr val="tx2"/>
                </a:solidFill>
              </a:rPr>
              <a:t>ISPE Guidance Documents are the “gold standard” in the industry. Members receive discounts on:</a:t>
            </a:r>
          </a:p>
          <a:p>
            <a:pPr>
              <a:buClr>
                <a:schemeClr val="accent2"/>
              </a:buClr>
              <a:buFont typeface="Wingdings" pitchFamily="2" charset="2"/>
              <a:buChar char="§"/>
            </a:pPr>
            <a:r>
              <a:rPr lang="en-US" sz="2400" dirty="0">
                <a:solidFill>
                  <a:schemeClr val="tx2"/>
                </a:solidFill>
              </a:rPr>
              <a:t>Baseline</a:t>
            </a:r>
            <a:r>
              <a:rPr lang="en-US" sz="2400" baseline="30000" dirty="0">
                <a:solidFill>
                  <a:schemeClr val="tx2"/>
                </a:solidFill>
              </a:rPr>
              <a:t>®</a:t>
            </a:r>
            <a:r>
              <a:rPr lang="en-US" sz="2400" dirty="0">
                <a:solidFill>
                  <a:schemeClr val="tx2"/>
                </a:solidFill>
              </a:rPr>
              <a:t> Guides</a:t>
            </a:r>
          </a:p>
          <a:p>
            <a:pPr>
              <a:buClr>
                <a:schemeClr val="accent2"/>
              </a:buClr>
              <a:buFont typeface="Wingdings" pitchFamily="2" charset="2"/>
              <a:buChar char="§"/>
            </a:pPr>
            <a:r>
              <a:rPr lang="en-US" sz="2400" dirty="0">
                <a:solidFill>
                  <a:schemeClr val="tx2"/>
                </a:solidFill>
              </a:rPr>
              <a:t>GAMP</a:t>
            </a:r>
            <a:r>
              <a:rPr lang="en-US" sz="2400" baseline="30000" dirty="0">
                <a:solidFill>
                  <a:schemeClr val="tx2"/>
                </a:solidFill>
              </a:rPr>
              <a:t>®</a:t>
            </a:r>
            <a:r>
              <a:rPr lang="en-US" sz="2400" dirty="0">
                <a:solidFill>
                  <a:schemeClr val="tx2"/>
                </a:solidFill>
              </a:rPr>
              <a:t> 5 and GAMP</a:t>
            </a:r>
            <a:r>
              <a:rPr lang="en-US" sz="2400" baseline="30000" dirty="0">
                <a:solidFill>
                  <a:schemeClr val="tx2"/>
                </a:solidFill>
              </a:rPr>
              <a:t>®</a:t>
            </a:r>
            <a:r>
              <a:rPr lang="en-US" sz="2400" dirty="0">
                <a:solidFill>
                  <a:schemeClr val="tx2"/>
                </a:solidFill>
              </a:rPr>
              <a:t> Good Practice Guides</a:t>
            </a:r>
          </a:p>
          <a:p>
            <a:pPr>
              <a:buClr>
                <a:schemeClr val="accent2"/>
              </a:buClr>
              <a:buFont typeface="Wingdings" pitchFamily="2" charset="2"/>
              <a:buChar char="§"/>
            </a:pPr>
            <a:r>
              <a:rPr lang="en-US" sz="2400" dirty="0">
                <a:solidFill>
                  <a:schemeClr val="tx2"/>
                </a:solidFill>
              </a:rPr>
              <a:t>Good Practice Guides </a:t>
            </a:r>
            <a:r>
              <a:rPr lang="en-US" sz="2400" i="1" dirty="0">
                <a:solidFill>
                  <a:schemeClr val="accent2"/>
                </a:solidFill>
              </a:rPr>
              <a:t>(free online access to all members!)</a:t>
            </a:r>
          </a:p>
          <a:p>
            <a:pPr>
              <a:buClr>
                <a:schemeClr val="accent2"/>
              </a:buClr>
              <a:buFont typeface="Wingdings" pitchFamily="2" charset="2"/>
              <a:buChar char="§"/>
            </a:pPr>
            <a:r>
              <a:rPr lang="en-US" sz="2400" dirty="0">
                <a:solidFill>
                  <a:schemeClr val="tx2"/>
                </a:solidFill>
              </a:rPr>
              <a:t>Product Quality Lifecycle Implementation</a:t>
            </a:r>
            <a:r>
              <a:rPr lang="en-US" sz="2400" baseline="30000" dirty="0">
                <a:solidFill>
                  <a:schemeClr val="tx2"/>
                </a:solidFill>
              </a:rPr>
              <a:t>®</a:t>
            </a:r>
            <a:r>
              <a:rPr lang="en-US" sz="2400" dirty="0">
                <a:solidFill>
                  <a:schemeClr val="tx2"/>
                </a:solidFill>
              </a:rPr>
              <a:t> </a:t>
            </a:r>
            <a:br>
              <a:rPr lang="en-US" sz="2400" dirty="0">
                <a:solidFill>
                  <a:schemeClr val="tx2"/>
                </a:solidFill>
              </a:rPr>
            </a:br>
            <a:r>
              <a:rPr lang="en-US" sz="2400" dirty="0">
                <a:solidFill>
                  <a:schemeClr val="tx2"/>
                </a:solidFill>
              </a:rPr>
              <a:t>(PQLI</a:t>
            </a:r>
            <a:r>
              <a:rPr lang="en-US" sz="2400" baseline="30000" dirty="0">
                <a:solidFill>
                  <a:schemeClr val="tx2"/>
                </a:solidFill>
              </a:rPr>
              <a:t>®</a:t>
            </a:r>
            <a:r>
              <a:rPr lang="en-US" sz="2400" dirty="0">
                <a:solidFill>
                  <a:schemeClr val="tx2"/>
                </a:solidFill>
              </a:rPr>
              <a:t>) Guides</a:t>
            </a:r>
            <a:endParaRPr lang="en-US" sz="1800" dirty="0">
              <a:solidFill>
                <a:schemeClr val="tx2"/>
              </a:solidFill>
            </a:endParaRPr>
          </a:p>
        </p:txBody>
      </p:sp>
      <p:grpSp>
        <p:nvGrpSpPr>
          <p:cNvPr id="13" name="Group 12">
            <a:extLst>
              <a:ext uri="{FF2B5EF4-FFF2-40B4-BE49-F238E27FC236}">
                <a16:creationId xmlns:a16="http://schemas.microsoft.com/office/drawing/2014/main" id="{B74E4C3D-662F-7248-A125-9778570E03C6}"/>
              </a:ext>
            </a:extLst>
          </p:cNvPr>
          <p:cNvGrpSpPr/>
          <p:nvPr/>
        </p:nvGrpSpPr>
        <p:grpSpPr>
          <a:xfrm>
            <a:off x="9031112" y="816713"/>
            <a:ext cx="5271911" cy="6243236"/>
            <a:chOff x="9166577" y="1489587"/>
            <a:chExt cx="4424760" cy="5240002"/>
          </a:xfrm>
        </p:grpSpPr>
        <p:pic>
          <p:nvPicPr>
            <p:cNvPr id="6" name="Picture 5">
              <a:extLst>
                <a:ext uri="{FF2B5EF4-FFF2-40B4-BE49-F238E27FC236}">
                  <a16:creationId xmlns:a16="http://schemas.microsoft.com/office/drawing/2014/main" id="{92A1AB71-2593-C042-9EBD-F2244CE90F29}"/>
                </a:ext>
              </a:extLst>
            </p:cNvPr>
            <p:cNvPicPr>
              <a:picLocks noChangeAspect="1"/>
            </p:cNvPicPr>
            <p:nvPr/>
          </p:nvPicPr>
          <p:blipFill>
            <a:blip r:embed="rId2"/>
            <a:stretch>
              <a:fillRect/>
            </a:stretch>
          </p:blipFill>
          <p:spPr>
            <a:xfrm>
              <a:off x="9166577" y="1489587"/>
              <a:ext cx="1828800" cy="23622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84BC6D6-42A3-FC4A-BC37-693A603EC200}"/>
                </a:ext>
              </a:extLst>
            </p:cNvPr>
            <p:cNvPicPr>
              <a:picLocks noChangeAspect="1"/>
            </p:cNvPicPr>
            <p:nvPr/>
          </p:nvPicPr>
          <p:blipFill>
            <a:blip r:embed="rId3"/>
            <a:stretch>
              <a:fillRect/>
            </a:stretch>
          </p:blipFill>
          <p:spPr>
            <a:xfrm>
              <a:off x="11762537" y="1489587"/>
              <a:ext cx="1828800" cy="23622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E59574D-A594-8E4D-B529-AD63055CC9E0}"/>
                </a:ext>
              </a:extLst>
            </p:cNvPr>
            <p:cNvPicPr>
              <a:picLocks noChangeAspect="1"/>
            </p:cNvPicPr>
            <p:nvPr/>
          </p:nvPicPr>
          <p:blipFill>
            <a:blip r:embed="rId4"/>
            <a:stretch>
              <a:fillRect/>
            </a:stretch>
          </p:blipFill>
          <p:spPr>
            <a:xfrm>
              <a:off x="9166577" y="4367389"/>
              <a:ext cx="1828800" cy="23622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F61994E-06FC-B049-A4AF-858EC70E3914}"/>
                </a:ext>
              </a:extLst>
            </p:cNvPr>
            <p:cNvPicPr>
              <a:picLocks noChangeAspect="1"/>
            </p:cNvPicPr>
            <p:nvPr/>
          </p:nvPicPr>
          <p:blipFill>
            <a:blip r:embed="rId5"/>
            <a:stretch>
              <a:fillRect/>
            </a:stretch>
          </p:blipFill>
          <p:spPr>
            <a:xfrm>
              <a:off x="11762537" y="4367389"/>
              <a:ext cx="1828800" cy="2362200"/>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sp>
        <p:nvSpPr>
          <p:cNvPr id="9" name="Rectangle 8">
            <a:extLst>
              <a:ext uri="{FF2B5EF4-FFF2-40B4-BE49-F238E27FC236}">
                <a16:creationId xmlns:a16="http://schemas.microsoft.com/office/drawing/2014/main" id="{B4415CBD-FD21-4DEA-8926-C5ED9487FC6D}"/>
              </a:ext>
            </a:extLst>
          </p:cNvPr>
          <p:cNvSpPr/>
          <p:nvPr/>
        </p:nvSpPr>
        <p:spPr>
          <a:xfrm>
            <a:off x="973394" y="6054161"/>
            <a:ext cx="6070344" cy="1123384"/>
          </a:xfrm>
          <a:prstGeom prst="rect">
            <a:avLst/>
          </a:prstGeom>
        </p:spPr>
        <p:txBody>
          <a:bodyPr wrap="square" lIns="0" tIns="0" rIns="0" bIns="0">
            <a:spAutoFit/>
          </a:bodyPr>
          <a:lstStyle/>
          <a:p>
            <a:r>
              <a:rPr lang="en-US" sz="1800" i="1" dirty="0">
                <a:solidFill>
                  <a:schemeClr val="accent2"/>
                </a:solidFill>
              </a:rPr>
              <a:t>“Surrounding ourselves with “the best of the best” resources is paramount to achieving predictable outcomes. ISPE is the conduit to access great resources!”</a:t>
            </a:r>
          </a:p>
          <a:p>
            <a:pPr>
              <a:spcBef>
                <a:spcPts val="600"/>
              </a:spcBef>
            </a:pPr>
            <a:r>
              <a:rPr lang="en-US" sz="1400" dirty="0">
                <a:solidFill>
                  <a:schemeClr val="tx2"/>
                </a:solidFill>
              </a:rPr>
              <a:t>— Kevin M. </a:t>
            </a:r>
            <a:r>
              <a:rPr lang="en-US" sz="1400" dirty="0" err="1">
                <a:solidFill>
                  <a:schemeClr val="tx2"/>
                </a:solidFill>
              </a:rPr>
              <a:t>Chronley</a:t>
            </a:r>
            <a:r>
              <a:rPr lang="en-US" sz="1400" dirty="0">
                <a:solidFill>
                  <a:schemeClr val="tx2"/>
                </a:solidFill>
              </a:rPr>
              <a:t>, VP, Strategic Planning and Development, A-Z Corp</a:t>
            </a:r>
            <a:endParaRPr lang="en-US" sz="1400" dirty="0">
              <a:solidFill>
                <a:schemeClr val="tx2"/>
              </a:solidFill>
              <a:effectLst/>
            </a:endParaRPr>
          </a:p>
        </p:txBody>
      </p:sp>
    </p:spTree>
    <p:extLst>
      <p:ext uri="{BB962C8B-B14F-4D97-AF65-F5344CB8AC3E}">
        <p14:creationId xmlns:p14="http://schemas.microsoft.com/office/powerpoint/2010/main" val="219988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ECE2-57F0-594D-95A0-BDA38C1685AE}"/>
              </a:ext>
            </a:extLst>
          </p:cNvPr>
          <p:cNvSpPr>
            <a:spLocks noGrp="1"/>
          </p:cNvSpPr>
          <p:nvPr>
            <p:ph type="title"/>
          </p:nvPr>
        </p:nvSpPr>
        <p:spPr/>
        <p:txBody>
          <a:bodyPr/>
          <a:lstStyle/>
          <a:p>
            <a:r>
              <a:rPr lang="en-US" dirty="0"/>
              <a:t>ISPE Good Practice Guides… </a:t>
            </a:r>
            <a:r>
              <a:rPr lang="en-US" b="1" dirty="0">
                <a:solidFill>
                  <a:schemeClr val="accent2"/>
                </a:solidFill>
              </a:rPr>
              <a:t>FREE!</a:t>
            </a:r>
          </a:p>
        </p:txBody>
      </p:sp>
      <p:sp>
        <p:nvSpPr>
          <p:cNvPr id="3" name="Content Placeholder 2">
            <a:extLst>
              <a:ext uri="{FF2B5EF4-FFF2-40B4-BE49-F238E27FC236}">
                <a16:creationId xmlns:a16="http://schemas.microsoft.com/office/drawing/2014/main" id="{D899F7D0-AB7E-F948-A601-8AAA0E42B08E}"/>
              </a:ext>
            </a:extLst>
          </p:cNvPr>
          <p:cNvSpPr>
            <a:spLocks noGrp="1"/>
          </p:cNvSpPr>
          <p:nvPr>
            <p:ph idx="1"/>
          </p:nvPr>
        </p:nvSpPr>
        <p:spPr>
          <a:xfrm>
            <a:off x="973394" y="1489588"/>
            <a:ext cx="8130849" cy="4394378"/>
          </a:xfrm>
        </p:spPr>
        <p:txBody>
          <a:bodyPr vert="horz" lIns="0" tIns="0" rIns="0" bIns="0" rtlCol="0" anchor="t">
            <a:noAutofit/>
          </a:bodyPr>
          <a:lstStyle/>
          <a:p>
            <a:pPr marL="0" indent="0">
              <a:buClr>
                <a:schemeClr val="accent2"/>
              </a:buClr>
              <a:buNone/>
            </a:pPr>
            <a:r>
              <a:rPr lang="en-US" sz="2800" dirty="0">
                <a:solidFill>
                  <a:schemeClr val="tx2"/>
                </a:solidFill>
              </a:rPr>
              <a:t>Our library of 24 ISPE Good Practice Guides are available </a:t>
            </a:r>
            <a:r>
              <a:rPr lang="en-US" sz="2800" b="1" dirty="0">
                <a:solidFill>
                  <a:schemeClr val="accent2"/>
                </a:solidFill>
              </a:rPr>
              <a:t>FREE</a:t>
            </a:r>
            <a:r>
              <a:rPr lang="en-US" sz="2800" dirty="0">
                <a:solidFill>
                  <a:schemeClr val="tx2"/>
                </a:solidFill>
              </a:rPr>
              <a:t> to all </a:t>
            </a:r>
            <a:r>
              <a:rPr lang="en-US" sz="2800">
                <a:solidFill>
                  <a:schemeClr val="tx2"/>
                </a:solidFill>
              </a:rPr>
              <a:t>members</a:t>
            </a:r>
            <a:r>
              <a:rPr lang="en-US" sz="2800" dirty="0">
                <a:solidFill>
                  <a:schemeClr val="tx2"/>
                </a:solidFill>
              </a:rPr>
              <a:t> via the ISPE Guidance Document Portal. They include:</a:t>
            </a:r>
          </a:p>
          <a:p>
            <a:pPr marL="0" indent="0">
              <a:buClr>
                <a:schemeClr val="accent2"/>
              </a:buClr>
              <a:buNone/>
            </a:pPr>
            <a:endParaRPr lang="en-US" sz="2800" dirty="0">
              <a:solidFill>
                <a:schemeClr val="tx2"/>
              </a:solidFill>
            </a:endParaRPr>
          </a:p>
          <a:p>
            <a:pPr lvl="1">
              <a:buClr>
                <a:schemeClr val="accent2"/>
              </a:buClr>
              <a:buFont typeface="Wingdings" pitchFamily="2" charset="2"/>
              <a:buChar char="§"/>
            </a:pPr>
            <a:r>
              <a:rPr lang="en-US" sz="2400" dirty="0">
                <a:solidFill>
                  <a:schemeClr val="tx2"/>
                </a:solidFill>
              </a:rPr>
              <a:t>Heating, Ventilation, and Air Conditioning (HVAC)</a:t>
            </a:r>
            <a:endParaRPr lang="en-US" sz="2400">
              <a:solidFill>
                <a:schemeClr val="tx2"/>
              </a:solidFill>
              <a:cs typeface="Arial"/>
            </a:endParaRPr>
          </a:p>
          <a:p>
            <a:pPr lvl="1">
              <a:buClr>
                <a:schemeClr val="accent2"/>
              </a:buClr>
              <a:buFont typeface="Wingdings" pitchFamily="2" charset="2"/>
              <a:buChar char="§"/>
            </a:pPr>
            <a:r>
              <a:rPr lang="en-US" sz="2400" dirty="0">
                <a:solidFill>
                  <a:schemeClr val="tx2"/>
                </a:solidFill>
              </a:rPr>
              <a:t>Packaging, Labeling, and Warehousing Facilities</a:t>
            </a:r>
            <a:endParaRPr lang="en-US" sz="2400">
              <a:solidFill>
                <a:schemeClr val="tx2"/>
              </a:solidFill>
              <a:cs typeface="Arial"/>
            </a:endParaRPr>
          </a:p>
          <a:p>
            <a:pPr lvl="1">
              <a:buClr>
                <a:schemeClr val="accent2"/>
              </a:buClr>
              <a:buFont typeface="Wingdings" pitchFamily="2" charset="2"/>
              <a:buChar char="§"/>
            </a:pPr>
            <a:r>
              <a:rPr lang="en-US" sz="2400" dirty="0">
                <a:solidFill>
                  <a:schemeClr val="tx2"/>
                </a:solidFill>
              </a:rPr>
              <a:t>Sampling Pharma Water, Steam, and Process Gases</a:t>
            </a:r>
            <a:endParaRPr lang="en-US" sz="2400">
              <a:solidFill>
                <a:schemeClr val="tx2"/>
              </a:solidFill>
              <a:cs typeface="Arial"/>
            </a:endParaRPr>
          </a:p>
          <a:p>
            <a:pPr lvl="1">
              <a:buClr>
                <a:schemeClr val="accent2"/>
              </a:buClr>
              <a:buFont typeface="Wingdings" pitchFamily="2" charset="2"/>
              <a:buChar char="§"/>
            </a:pPr>
            <a:r>
              <a:rPr lang="en-US" sz="2400" dirty="0">
                <a:solidFill>
                  <a:schemeClr val="tx2"/>
                </a:solidFill>
              </a:rPr>
              <a:t>Decommissioning Pharma Equipment and Facilities</a:t>
            </a:r>
            <a:endParaRPr lang="en-US" sz="2400">
              <a:solidFill>
                <a:schemeClr val="tx2"/>
              </a:solidFill>
              <a:cs typeface="Arial"/>
            </a:endParaRPr>
          </a:p>
          <a:p>
            <a:pPr marL="0" indent="0">
              <a:spcBef>
                <a:spcPts val="3600"/>
              </a:spcBef>
              <a:buClr>
                <a:schemeClr val="accent2"/>
              </a:buClr>
              <a:buNone/>
            </a:pPr>
            <a:r>
              <a:rPr lang="en-US" sz="2800" b="1" dirty="0">
                <a:solidFill>
                  <a:schemeClr val="accent1"/>
                </a:solidFill>
              </a:rPr>
              <a:t>https://guidance-</a:t>
            </a:r>
            <a:r>
              <a:rPr lang="en-US" sz="2800" b="1">
                <a:solidFill>
                  <a:schemeClr val="accent1"/>
                </a:solidFill>
              </a:rPr>
              <a:t>docs.ISPE.org</a:t>
            </a:r>
            <a:endParaRPr lang="en-US" sz="1840" b="1" dirty="0">
              <a:solidFill>
                <a:schemeClr val="accent1"/>
              </a:solidFill>
            </a:endParaRPr>
          </a:p>
        </p:txBody>
      </p:sp>
      <p:pic>
        <p:nvPicPr>
          <p:cNvPr id="5" name="Graphic 4">
            <a:extLst>
              <a:ext uri="{FF2B5EF4-FFF2-40B4-BE49-F238E27FC236}">
                <a16:creationId xmlns:a16="http://schemas.microsoft.com/office/drawing/2014/main" id="{5AA0B6D0-3936-B940-B0CF-422FD8C3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758" y="1665111"/>
            <a:ext cx="4532811" cy="4532811"/>
          </a:xfrm>
          <a:prstGeom prst="rect">
            <a:avLst/>
          </a:prstGeom>
        </p:spPr>
      </p:pic>
      <p:pic>
        <p:nvPicPr>
          <p:cNvPr id="8" name="Graphic 7">
            <a:extLst>
              <a:ext uri="{FF2B5EF4-FFF2-40B4-BE49-F238E27FC236}">
                <a16:creationId xmlns:a16="http://schemas.microsoft.com/office/drawing/2014/main" id="{7EF5D304-1B8F-CE45-9F5F-F408D02EFBC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37385" y="4582499"/>
            <a:ext cx="4193015" cy="2935111"/>
          </a:xfrm>
          <a:prstGeom prst="rect">
            <a:avLst/>
          </a:prstGeom>
        </p:spPr>
      </p:pic>
      <p:sp>
        <p:nvSpPr>
          <p:cNvPr id="9" name="TextBox 8">
            <a:extLst>
              <a:ext uri="{FF2B5EF4-FFF2-40B4-BE49-F238E27FC236}">
                <a16:creationId xmlns:a16="http://schemas.microsoft.com/office/drawing/2014/main" id="{32867195-27E7-8A4C-8FEC-98C0AE513D8E}"/>
              </a:ext>
            </a:extLst>
          </p:cNvPr>
          <p:cNvSpPr txBox="1"/>
          <p:nvPr/>
        </p:nvSpPr>
        <p:spPr>
          <a:xfrm>
            <a:off x="973394" y="6979848"/>
            <a:ext cx="4560711" cy="169277"/>
          </a:xfrm>
          <a:prstGeom prst="rect">
            <a:avLst/>
          </a:prstGeom>
          <a:noFill/>
        </p:spPr>
        <p:txBody>
          <a:bodyPr wrap="square" lIns="0" tIns="0" rIns="0" bIns="0" rtlCol="0">
            <a:spAutoFit/>
          </a:bodyPr>
          <a:lstStyle/>
          <a:p>
            <a:r>
              <a:rPr lang="en-US" sz="1100" i="1" dirty="0">
                <a:solidFill>
                  <a:schemeClr val="tx2"/>
                </a:solidFill>
              </a:rPr>
              <a:t>Currently excludes GAMP® and Baseline® Guides</a:t>
            </a:r>
          </a:p>
        </p:txBody>
      </p:sp>
    </p:spTree>
    <p:extLst>
      <p:ext uri="{BB962C8B-B14F-4D97-AF65-F5344CB8AC3E}">
        <p14:creationId xmlns:p14="http://schemas.microsoft.com/office/powerpoint/2010/main" val="37041914"/>
      </p:ext>
    </p:extLst>
  </p:cSld>
  <p:clrMapOvr>
    <a:masterClrMapping/>
  </p:clrMapOvr>
</p:sld>
</file>

<file path=ppt/theme/theme1.xml><?xml version="1.0" encoding="utf-8"?>
<a:theme xmlns:a="http://schemas.openxmlformats.org/drawingml/2006/main" name="Custom Design">
  <a:themeElements>
    <a:clrScheme name="ISPE 2018">
      <a:dk1>
        <a:srgbClr val="000000"/>
      </a:dk1>
      <a:lt1>
        <a:srgbClr val="FFFFFF"/>
      </a:lt1>
      <a:dk2>
        <a:srgbClr val="58595B"/>
      </a:dk2>
      <a:lt2>
        <a:srgbClr val="E7E6E6"/>
      </a:lt2>
      <a:accent1>
        <a:srgbClr val="005F9E"/>
      </a:accent1>
      <a:accent2>
        <a:srgbClr val="E77C22"/>
      </a:accent2>
      <a:accent3>
        <a:srgbClr val="00BCE7"/>
      </a:accent3>
      <a:accent4>
        <a:srgbClr val="FDBA12"/>
      </a:accent4>
      <a:accent5>
        <a:srgbClr val="BFD22B"/>
      </a:accent5>
      <a:accent6>
        <a:srgbClr val="00B5D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ck Dark Blue">
  <a:themeElements>
    <a:clrScheme name="ISPE 2018">
      <a:dk1>
        <a:srgbClr val="000000"/>
      </a:dk1>
      <a:lt1>
        <a:srgbClr val="FFFFFF"/>
      </a:lt1>
      <a:dk2>
        <a:srgbClr val="58595B"/>
      </a:dk2>
      <a:lt2>
        <a:srgbClr val="E7E6E6"/>
      </a:lt2>
      <a:accent1>
        <a:srgbClr val="005F9E"/>
      </a:accent1>
      <a:accent2>
        <a:srgbClr val="E77C22"/>
      </a:accent2>
      <a:accent3>
        <a:srgbClr val="00BCE7"/>
      </a:accent3>
      <a:accent4>
        <a:srgbClr val="FDBA12"/>
      </a:accent4>
      <a:accent5>
        <a:srgbClr val="BFD22B"/>
      </a:accent5>
      <a:accent6>
        <a:srgbClr val="00B5D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ck Orange">
  <a:themeElements>
    <a:clrScheme name="ISPE 2018">
      <a:dk1>
        <a:srgbClr val="000000"/>
      </a:dk1>
      <a:lt1>
        <a:srgbClr val="FFFFFF"/>
      </a:lt1>
      <a:dk2>
        <a:srgbClr val="58595B"/>
      </a:dk2>
      <a:lt2>
        <a:srgbClr val="E7E6E6"/>
      </a:lt2>
      <a:accent1>
        <a:srgbClr val="005F9E"/>
      </a:accent1>
      <a:accent2>
        <a:srgbClr val="E77C22"/>
      </a:accent2>
      <a:accent3>
        <a:srgbClr val="00BCE7"/>
      </a:accent3>
      <a:accent4>
        <a:srgbClr val="FDBA12"/>
      </a:accent4>
      <a:accent5>
        <a:srgbClr val="BFD22B"/>
      </a:accent5>
      <a:accent6>
        <a:srgbClr val="00B5D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ck Green">
  <a:themeElements>
    <a:clrScheme name="ISPE 2018">
      <a:dk1>
        <a:srgbClr val="000000"/>
      </a:dk1>
      <a:lt1>
        <a:srgbClr val="FFFFFF"/>
      </a:lt1>
      <a:dk2>
        <a:srgbClr val="58595B"/>
      </a:dk2>
      <a:lt2>
        <a:srgbClr val="E7E6E6"/>
      </a:lt2>
      <a:accent1>
        <a:srgbClr val="005F9E"/>
      </a:accent1>
      <a:accent2>
        <a:srgbClr val="E77C22"/>
      </a:accent2>
      <a:accent3>
        <a:srgbClr val="00BCE7"/>
      </a:accent3>
      <a:accent4>
        <a:srgbClr val="FDBA12"/>
      </a:accent4>
      <a:accent5>
        <a:srgbClr val="BFD22B"/>
      </a:accent5>
      <a:accent6>
        <a:srgbClr val="00B5D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ck Light Blue">
  <a:themeElements>
    <a:clrScheme name="ISPE 2018">
      <a:dk1>
        <a:srgbClr val="000000"/>
      </a:dk1>
      <a:lt1>
        <a:srgbClr val="FFFFFF"/>
      </a:lt1>
      <a:dk2>
        <a:srgbClr val="58595B"/>
      </a:dk2>
      <a:lt2>
        <a:srgbClr val="E7E6E6"/>
      </a:lt2>
      <a:accent1>
        <a:srgbClr val="005F9E"/>
      </a:accent1>
      <a:accent2>
        <a:srgbClr val="E77C22"/>
      </a:accent2>
      <a:accent3>
        <a:srgbClr val="00BCE7"/>
      </a:accent3>
      <a:accent4>
        <a:srgbClr val="FDBA12"/>
      </a:accent4>
      <a:accent5>
        <a:srgbClr val="BFD22B"/>
      </a:accent5>
      <a:accent6>
        <a:srgbClr val="00B5D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ck Yellow">
  <a:themeElements>
    <a:clrScheme name="ISPE 2018">
      <a:dk1>
        <a:srgbClr val="000000"/>
      </a:dk1>
      <a:lt1>
        <a:srgbClr val="FFFFFF"/>
      </a:lt1>
      <a:dk2>
        <a:srgbClr val="58595B"/>
      </a:dk2>
      <a:lt2>
        <a:srgbClr val="E7E6E6"/>
      </a:lt2>
      <a:accent1>
        <a:srgbClr val="005F9E"/>
      </a:accent1>
      <a:accent2>
        <a:srgbClr val="E77C22"/>
      </a:accent2>
      <a:accent3>
        <a:srgbClr val="00BCE7"/>
      </a:accent3>
      <a:accent4>
        <a:srgbClr val="FDBA12"/>
      </a:accent4>
      <a:accent5>
        <a:srgbClr val="BFD22B"/>
      </a:accent5>
      <a:accent6>
        <a:srgbClr val="00B5D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ck Teal">
  <a:themeElements>
    <a:clrScheme name="ISPE 2018">
      <a:dk1>
        <a:srgbClr val="000000"/>
      </a:dk1>
      <a:lt1>
        <a:srgbClr val="FFFFFF"/>
      </a:lt1>
      <a:dk2>
        <a:srgbClr val="58595B"/>
      </a:dk2>
      <a:lt2>
        <a:srgbClr val="E7E6E6"/>
      </a:lt2>
      <a:accent1>
        <a:srgbClr val="005F9E"/>
      </a:accent1>
      <a:accent2>
        <a:srgbClr val="E77C22"/>
      </a:accent2>
      <a:accent3>
        <a:srgbClr val="00BCE7"/>
      </a:accent3>
      <a:accent4>
        <a:srgbClr val="FDBA12"/>
      </a:accent4>
      <a:accent5>
        <a:srgbClr val="BFD22B"/>
      </a:accent5>
      <a:accent6>
        <a:srgbClr val="00B5D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s">
  <a:themeElements>
    <a:clrScheme name="ISPE 2018">
      <a:dk1>
        <a:srgbClr val="000000"/>
      </a:dk1>
      <a:lt1>
        <a:srgbClr val="FFFFFF"/>
      </a:lt1>
      <a:dk2>
        <a:srgbClr val="58595B"/>
      </a:dk2>
      <a:lt2>
        <a:srgbClr val="E7E6E6"/>
      </a:lt2>
      <a:accent1>
        <a:srgbClr val="005F9E"/>
      </a:accent1>
      <a:accent2>
        <a:srgbClr val="E77C22"/>
      </a:accent2>
      <a:accent3>
        <a:srgbClr val="00BCE7"/>
      </a:accent3>
      <a:accent4>
        <a:srgbClr val="FDBA12"/>
      </a:accent4>
      <a:accent5>
        <a:srgbClr val="BFD22B"/>
      </a:accent5>
      <a:accent6>
        <a:srgbClr val="00B5D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6D9694FDF7D74588B598D87B6C54EA" ma:contentTypeVersion="12" ma:contentTypeDescription="Create a new document." ma:contentTypeScope="" ma:versionID="6cdd64a02ba05afdcb87acd2f49ed04e">
  <xsd:schema xmlns:xsd="http://www.w3.org/2001/XMLSchema" xmlns:xs="http://www.w3.org/2001/XMLSchema" xmlns:p="http://schemas.microsoft.com/office/2006/metadata/properties" xmlns:ns3="83c53475-5128-42d1-aaca-67d8c7664954" xmlns:ns4="fb4c9056-0e14-41f6-84e2-8c2e3a32c511" targetNamespace="http://schemas.microsoft.com/office/2006/metadata/properties" ma:root="true" ma:fieldsID="0ca1e560fed5651adfb25d45f2028eba" ns3:_="" ns4:_="">
    <xsd:import namespace="83c53475-5128-42d1-aaca-67d8c7664954"/>
    <xsd:import namespace="fb4c9056-0e14-41f6-84e2-8c2e3a32c51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53475-5128-42d1-aaca-67d8c7664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9056-0e14-41f6-84e2-8c2e3a32c5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768498-C1C8-41F7-991B-F46F64313D64}">
  <ds:schemaRefs>
    <ds:schemaRef ds:uri="http://schemas.microsoft.com/sharepoint/v3/contenttype/forms"/>
  </ds:schemaRefs>
</ds:datastoreItem>
</file>

<file path=customXml/itemProps2.xml><?xml version="1.0" encoding="utf-8"?>
<ds:datastoreItem xmlns:ds="http://schemas.openxmlformats.org/officeDocument/2006/customXml" ds:itemID="{79AA29C4-CF20-4A0A-B93C-006AA6596E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c53475-5128-42d1-aaca-67d8c7664954"/>
    <ds:schemaRef ds:uri="fb4c9056-0e14-41f6-84e2-8c2e3a32c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045A6A-78FE-4C36-8610-D003B495F46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818</TotalTime>
  <Words>2051</Words>
  <Application>Microsoft Office PowerPoint</Application>
  <PresentationFormat>Custom</PresentationFormat>
  <Paragraphs>195</Paragraphs>
  <Slides>22</Slides>
  <Notes>0</Notes>
  <HiddenSlides>0</HiddenSlides>
  <MMClips>0</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Custom Design</vt:lpstr>
      <vt:lpstr>1_Deck Dark Blue</vt:lpstr>
      <vt:lpstr>Deck Orange</vt:lpstr>
      <vt:lpstr>Deck Green</vt:lpstr>
      <vt:lpstr>Deck Light Blue</vt:lpstr>
      <vt:lpstr>Deck Yellow</vt:lpstr>
      <vt:lpstr>Deck Teal</vt:lpstr>
      <vt:lpstr>Section Title Slides</vt:lpstr>
      <vt:lpstr>Membership Benefits You</vt:lpstr>
      <vt:lpstr>What is ISPE?</vt:lpstr>
      <vt:lpstr>Students Succeed with ISPE</vt:lpstr>
      <vt:lpstr>ISPE is Your Best Professional Advantage</vt:lpstr>
      <vt:lpstr>Network Locally and Globally</vt:lpstr>
      <vt:lpstr>Give and Receive Great Advice</vt:lpstr>
      <vt:lpstr>A Directory of Your Peers</vt:lpstr>
      <vt:lpstr>ISPE Guidance Documents = Best Practices</vt:lpstr>
      <vt:lpstr>ISPE Good Practice Guides… FREE!</vt:lpstr>
      <vt:lpstr>Pharmaceutical Engineering® Your News Source</vt:lpstr>
      <vt:lpstr>A Seat at the Table with Regulators</vt:lpstr>
      <vt:lpstr>Conferences and Workshops  Develop Your Skills</vt:lpstr>
      <vt:lpstr>Targeted, Topical Training for In-Depth Learning</vt:lpstr>
      <vt:lpstr>Online Learning – Available Anytime, Anywhere</vt:lpstr>
      <vt:lpstr>Career Solutions When Job Hunting or Hiring</vt:lpstr>
      <vt:lpstr>Get Involved and Get Inspired –  Volunteer for ISPE</vt:lpstr>
      <vt:lpstr>Empowering Women and Increasing Diversity</vt:lpstr>
      <vt:lpstr>Giving Back: The ISPE Foundation</vt:lpstr>
      <vt:lpstr>ISPE Students and Young Professionals –  The Future of the Industry</vt:lpstr>
      <vt:lpstr>Student and Young Professional Activities</vt:lpstr>
      <vt:lpstr>Join a Student Chapter Near You </vt:lpstr>
      <vt:lpstr>See How ISPE Membership  Can Benefit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Arbetello</dc:creator>
  <cp:lastModifiedBy>Debra Kaufmann</cp:lastModifiedBy>
  <cp:revision>110</cp:revision>
  <cp:lastPrinted>2018-08-03T13:46:07Z</cp:lastPrinted>
  <dcterms:created xsi:type="dcterms:W3CDTF">2018-08-01T18:24:31Z</dcterms:created>
  <dcterms:modified xsi:type="dcterms:W3CDTF">2020-01-17T14:02:43Z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0x010100846D9694FDF7D74588B598D87B6C54EA</vt:lpwstr>
  </property>
</Properties>
</file>